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258" r:id="rId4"/>
    <p:sldId id="259" r:id="rId5"/>
    <p:sldId id="260" r:id="rId6"/>
    <p:sldId id="261" r:id="rId7"/>
    <p:sldId id="262" r:id="rId8"/>
    <p:sldId id="263" r:id="rId9"/>
    <p:sldId id="264" r:id="rId10"/>
    <p:sldId id="274" r:id="rId11"/>
    <p:sldId id="265" r:id="rId12"/>
    <p:sldId id="275" r:id="rId13"/>
    <p:sldId id="266" r:id="rId14"/>
    <p:sldId id="267" r:id="rId15"/>
    <p:sldId id="276" r:id="rId16"/>
    <p:sldId id="278" r:id="rId17"/>
    <p:sldId id="268" r:id="rId18"/>
    <p:sldId id="269" r:id="rId19"/>
    <p:sldId id="279" r:id="rId20"/>
    <p:sldId id="270" r:id="rId21"/>
    <p:sldId id="271" r:id="rId22"/>
    <p:sldId id="280" r:id="rId23"/>
    <p:sldId id="272" r:id="rId24"/>
    <p:sldId id="273" r:id="rId25"/>
    <p:sldId id="257" r:id="rId26"/>
    <p:sldId id="281"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10/11/2015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10/11/2015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10/11/2015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10/11/2015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10/11/2015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10/11/2015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10/11/2015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10/11/2015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19.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52000">
              <a:srgbClr val="000000"/>
            </a:gs>
            <a:gs pos="39999">
              <a:srgbClr val="0A128C"/>
            </a:gs>
            <a:gs pos="70000">
              <a:srgbClr val="181CC7"/>
            </a:gs>
            <a:gs pos="57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412777"/>
            <a:ext cx="7772400" cy="3960440"/>
          </a:xfrm>
          <a:solidFill>
            <a:schemeClr val="accent2">
              <a:lumMod val="20000"/>
              <a:lumOff val="80000"/>
            </a:schemeClr>
          </a:solidFill>
          <a:effectLst>
            <a:glow rad="228600">
              <a:schemeClr val="accent2">
                <a:satMod val="175000"/>
                <a:alpha val="40000"/>
              </a:schemeClr>
            </a:glow>
          </a:effectLst>
          <a:scene3d>
            <a:camera prst="orthographicFront"/>
            <a:lightRig rig="threePt" dir="t"/>
          </a:scene3d>
          <a:sp3d>
            <a:bevelT prst="relaxedInset"/>
          </a:sp3d>
        </p:spPr>
        <p:txBody>
          <a:bodyPr>
            <a:noAutofit/>
          </a:bodyPr>
          <a:lstStyle/>
          <a:p>
            <a:r>
              <a:rPr lang="es-CO" sz="8800" dirty="0" smtClean="0"/>
              <a:t>LA CERCANÍA DE LA LEY DOMINICAL</a:t>
            </a:r>
            <a:endParaRPr lang="es-CO" sz="8800" dirty="0"/>
          </a:p>
        </p:txBody>
      </p:sp>
      <p:sp>
        <p:nvSpPr>
          <p:cNvPr id="4" name="3 Intercalar"/>
          <p:cNvSpPr/>
          <p:nvPr/>
        </p:nvSpPr>
        <p:spPr>
          <a:xfrm rot="5400000">
            <a:off x="4307397" y="-3231681"/>
            <a:ext cx="457200" cy="7848874"/>
          </a:xfrm>
          <a:prstGeom prst="flowChartCollat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5" name="4 Intercalar"/>
          <p:cNvSpPr/>
          <p:nvPr/>
        </p:nvSpPr>
        <p:spPr>
          <a:xfrm rot="5400000">
            <a:off x="4307397" y="2020287"/>
            <a:ext cx="457200" cy="7848874"/>
          </a:xfrm>
          <a:prstGeom prst="flowChartCollat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3970594898"/>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effectLst>
            <a:glow rad="228600">
              <a:schemeClr val="accent2">
                <a:satMod val="175000"/>
                <a:alpha val="40000"/>
              </a:schemeClr>
            </a:glow>
          </a:effectLst>
          <a:scene3d>
            <a:camera prst="orthographicFront"/>
            <a:lightRig rig="threePt" dir="t"/>
          </a:scene3d>
          <a:sp3d>
            <a:bevelT prst="convex"/>
          </a:sp3d>
        </p:spPr>
        <p:txBody>
          <a:bodyPr>
            <a:noAutofit/>
          </a:bodyPr>
          <a:lstStyle/>
          <a:p>
            <a:r>
              <a:rPr lang="es-CO" sz="4800" b="1" dirty="0"/>
              <a:t>Introducción</a:t>
            </a:r>
            <a:r>
              <a:rPr lang="es-CO" sz="4800" b="1" dirty="0" smtClean="0"/>
              <a:t>:</a:t>
            </a:r>
            <a:endParaRPr lang="es-CO" sz="4800" b="1" dirty="0"/>
          </a:p>
        </p:txBody>
      </p:sp>
      <p:sp>
        <p:nvSpPr>
          <p:cNvPr id="3" name="2 Marcador de contenido"/>
          <p:cNvSpPr>
            <a:spLocks noGrp="1"/>
          </p:cNvSpPr>
          <p:nvPr>
            <p:ph idx="1"/>
          </p:nvPr>
        </p:nvSpPr>
        <p:spPr>
          <a:xfrm>
            <a:off x="457200" y="1600200"/>
            <a:ext cx="8229600" cy="5069160"/>
          </a:xfrm>
        </p:spPr>
        <p:txBody>
          <a:bodyPr>
            <a:normAutofit fontScale="77500" lnSpcReduction="20000"/>
          </a:bodyPr>
          <a:lstStyle/>
          <a:p>
            <a:pPr marL="0" indent="0" algn="ctr">
              <a:buNone/>
            </a:pPr>
            <a:r>
              <a:rPr lang="es-CO" dirty="0" smtClean="0"/>
              <a:t>Este tema es presentado NO con el animo de condenar a nadie, SINO con el propósito de mostrar los acontecimientos que según la profecía se han, se están, y se desarrollarán en nuestro mundo, y que finalmente culminarán con la segunda Venida de Nuestro Salvador Cristo Jesús. </a:t>
            </a:r>
          </a:p>
          <a:p>
            <a:pPr marL="0" indent="0" algn="ctr">
              <a:buNone/>
            </a:pPr>
            <a:endParaRPr lang="es-CO" dirty="0" smtClean="0"/>
          </a:p>
          <a:p>
            <a:pPr marL="0" indent="0" algn="ctr">
              <a:buNone/>
            </a:pPr>
            <a:r>
              <a:rPr lang="es-CO" dirty="0" smtClean="0"/>
              <a:t>Este plan ha sido astutamente planeado por el enemigo de Dios, y enemigo nuestro, con el propósito de que usted y yo no seamos salvos. Pero gracias al Señor, Él dijo: «Y yo estoy con vosotros todos los días, hasta el fin del mundo». (</a:t>
            </a:r>
            <a:r>
              <a:rPr lang="es-CO" u="sng" dirty="0" smtClean="0"/>
              <a:t>Mat.28:20</a:t>
            </a:r>
            <a:r>
              <a:rPr lang="es-CO" dirty="0" smtClean="0"/>
              <a:t>). </a:t>
            </a:r>
          </a:p>
          <a:p>
            <a:pPr marL="0" indent="0" algn="ctr">
              <a:buNone/>
            </a:pPr>
            <a:r>
              <a:rPr lang="es-CO" dirty="0" smtClean="0"/>
              <a:t>Pero Dios te ama, y quiere que tu seas salvo, por tanto te invita para salgas de allí y te unas al REMANENTE que Dios está formando alrededor del mundo.</a:t>
            </a:r>
          </a:p>
          <a:p>
            <a:pPr marL="0" indent="0" algn="ctr">
              <a:buNone/>
            </a:pPr>
            <a:r>
              <a:rPr lang="es-CO" dirty="0" smtClean="0"/>
              <a:t> Deseo que este tema os sea de bendición. </a:t>
            </a:r>
            <a:endParaRPr lang="es-CO"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6355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0450" y="-9525"/>
            <a:ext cx="46355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854283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60000"/>
              <a:lumOff val="40000"/>
            </a:schemeClr>
          </a:solidFill>
          <a:effectLst>
            <a:glow rad="228600">
              <a:schemeClr val="accent2">
                <a:satMod val="175000"/>
                <a:alpha val="40000"/>
              </a:schemeClr>
            </a:glow>
            <a:reflection blurRad="6350" stA="50000" endA="300" endPos="90000" dir="5400000" sy="-100000" algn="bl" rotWithShape="0"/>
          </a:effectLst>
          <a:scene3d>
            <a:camera prst="orthographicFront"/>
            <a:lightRig rig="threePt" dir="t"/>
          </a:scene3d>
          <a:sp3d>
            <a:bevelT prst="slope"/>
          </a:sp3d>
        </p:spPr>
        <p:txBody>
          <a:bodyPr>
            <a:noAutofit/>
          </a:bodyPr>
          <a:lstStyle/>
          <a:p>
            <a:r>
              <a:rPr lang="es-CO" sz="4000" b="1" dirty="0"/>
              <a:t>LA CERCANÍA DE LA LEY DOMINICAL</a:t>
            </a:r>
          </a:p>
        </p:txBody>
      </p:sp>
      <p:sp>
        <p:nvSpPr>
          <p:cNvPr id="3" name="2 Marcador de contenido"/>
          <p:cNvSpPr>
            <a:spLocks noGrp="1"/>
          </p:cNvSpPr>
          <p:nvPr>
            <p:ph idx="1"/>
          </p:nvPr>
        </p:nvSpPr>
        <p:spPr>
          <a:xfrm>
            <a:off x="457200" y="2852937"/>
            <a:ext cx="5482952" cy="2265488"/>
          </a:xfrm>
          <a:scene3d>
            <a:camera prst="isometricOffAxis1Right"/>
            <a:lightRig rig="threePt" dir="t"/>
          </a:scene3d>
        </p:spPr>
        <p:txBody>
          <a:bodyPr>
            <a:normAutofit/>
          </a:bodyPr>
          <a:lstStyle/>
          <a:p>
            <a:pPr marL="0" indent="0">
              <a:buNone/>
            </a:pPr>
            <a:r>
              <a:rPr lang="es-CO" dirty="0" smtClean="0"/>
              <a:t>“ </a:t>
            </a:r>
            <a:r>
              <a:rPr lang="es-CO" dirty="0"/>
              <a:t>Y el templo de Dios fue abierto en el cielo, y el arca de su pacto se veía en el templo” </a:t>
            </a:r>
            <a:r>
              <a:rPr lang="es-CO" u="sng" dirty="0"/>
              <a:t>(Ap. 11: 9</a:t>
            </a:r>
            <a:r>
              <a:rPr lang="es-CO" u="sng" dirty="0" smtClean="0"/>
              <a:t>)</a:t>
            </a:r>
            <a:r>
              <a:rPr lang="es-CO" dirty="0" smtClean="0"/>
              <a:t>. </a:t>
            </a:r>
            <a:endParaRPr lang="es-CO" dirty="0"/>
          </a:p>
        </p:txBody>
      </p:sp>
      <p:sp>
        <p:nvSpPr>
          <p:cNvPr id="4" name="3 Rectángulo"/>
          <p:cNvSpPr/>
          <p:nvPr/>
        </p:nvSpPr>
        <p:spPr>
          <a:xfrm>
            <a:off x="1115616" y="1700808"/>
            <a:ext cx="6624736" cy="954107"/>
          </a:xfrm>
          <a:prstGeom prst="rect">
            <a:avLst/>
          </a:prstGeom>
        </p:spPr>
        <p:txBody>
          <a:bodyPr wrap="square">
            <a:spAutoFit/>
          </a:bodyPr>
          <a:lstStyle/>
          <a:p>
            <a:pPr algn="ctr"/>
            <a:r>
              <a:rPr lang="es-CO" sz="2800" b="1" dirty="0"/>
              <a:t>EL GRAN CONFLICTO TIENE QUE VER CON LA SANTA LEY DE </a:t>
            </a:r>
            <a:r>
              <a:rPr lang="es-CO" sz="2800" b="1" dirty="0" smtClean="0"/>
              <a:t>DIOS </a:t>
            </a:r>
            <a:endParaRPr lang="es-CO" sz="2800" b="1" dirty="0"/>
          </a:p>
        </p:txBody>
      </p:sp>
      <p:sp>
        <p:nvSpPr>
          <p:cNvPr id="5" name="4 Rectángulo"/>
          <p:cNvSpPr/>
          <p:nvPr/>
        </p:nvSpPr>
        <p:spPr>
          <a:xfrm>
            <a:off x="1115616" y="5196007"/>
            <a:ext cx="6444716" cy="1661993"/>
          </a:xfrm>
          <a:prstGeom prst="rect">
            <a:avLst/>
          </a:prstGeom>
        </p:spPr>
        <p:txBody>
          <a:bodyPr wrap="square">
            <a:spAutoFit/>
          </a:bodyPr>
          <a:lstStyle/>
          <a:p>
            <a:r>
              <a:rPr lang="es-CO" sz="2800" dirty="0" smtClean="0"/>
              <a:t>«Porque </a:t>
            </a:r>
            <a:r>
              <a:rPr lang="es-CO" sz="2800" dirty="0"/>
              <a:t>de cierto os digo que hasta que pasen el cielo y la tierra, ni una jota ni una tilde pasará de la </a:t>
            </a:r>
            <a:r>
              <a:rPr lang="es-CO" sz="2800" dirty="0" smtClean="0"/>
              <a:t>ley» </a:t>
            </a:r>
            <a:r>
              <a:rPr lang="es-CO" sz="2800" u="sng" dirty="0"/>
              <a:t>(Mt 5: 18)</a:t>
            </a:r>
            <a:r>
              <a:rPr lang="es-CO" sz="2800" dirty="0"/>
              <a:t>.</a:t>
            </a:r>
          </a:p>
          <a:p>
            <a:endParaRPr lang="es-CO"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780928"/>
            <a:ext cx="2664296" cy="2176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66" y="5307"/>
            <a:ext cx="46355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0450" y="0"/>
            <a:ext cx="46355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14528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par>
                                <p:cTn id="11" presetID="22" presetClass="entr" presetSubtype="4"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Effect transition="in" filter="wipe(down)">
                                      <p:cBhvr>
                                        <p:cTn id="13"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52400" h="50800" prst="softRound"/>
          </a:sp3d>
        </p:spPr>
        <p:txBody>
          <a:bodyPr>
            <a:noAutofit/>
          </a:bodyPr>
          <a:lstStyle/>
          <a:p>
            <a:r>
              <a:rPr lang="es-CO" sz="3200" b="1" dirty="0"/>
              <a:t>EL CUARTO MANDAMIENTO ES EL CORAZÓN DE </a:t>
            </a:r>
            <a:r>
              <a:rPr lang="es-CO" sz="3200" b="1" dirty="0" smtClean="0"/>
              <a:t>LA SANTA </a:t>
            </a:r>
            <a:r>
              <a:rPr lang="es-CO" sz="3200" b="1" dirty="0"/>
              <a:t>LEY DE DIOS </a:t>
            </a:r>
          </a:p>
        </p:txBody>
      </p:sp>
      <p:sp>
        <p:nvSpPr>
          <p:cNvPr id="3" name="2 Marcador de contenido"/>
          <p:cNvSpPr>
            <a:spLocks noGrp="1"/>
          </p:cNvSpPr>
          <p:nvPr>
            <p:ph idx="1"/>
          </p:nvPr>
        </p:nvSpPr>
        <p:spPr>
          <a:xfrm>
            <a:off x="457200" y="1600201"/>
            <a:ext cx="6131024" cy="2548880"/>
          </a:xfrm>
          <a:scene3d>
            <a:camera prst="isometricOffAxis1Right"/>
            <a:lightRig rig="threePt" dir="t"/>
          </a:scene3d>
        </p:spPr>
        <p:txBody>
          <a:bodyPr>
            <a:normAutofit fontScale="85000" lnSpcReduction="20000"/>
          </a:bodyPr>
          <a:lstStyle/>
          <a:p>
            <a:pPr marL="0" indent="0">
              <a:buNone/>
            </a:pPr>
            <a:r>
              <a:rPr lang="es-CO" dirty="0" smtClean="0"/>
              <a:t>“Acuérdate </a:t>
            </a:r>
            <a:r>
              <a:rPr lang="es-CO" dirty="0"/>
              <a:t>del día de reposo para santificarlo.  Seis días trabajarás, y harás toda tu obra;  mas el séptimo día es reposo para Jehová tu Dios; no hagas en él obra alguna,  tú, ni tu hijo, ni tu hija, ni tu siervo, ni tu criada, ni tu bestia, ni tu extranjero que está dentro de tus puertas.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1628800"/>
            <a:ext cx="2080245"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4509120"/>
            <a:ext cx="7776864" cy="1815882"/>
          </a:xfrm>
          <a:prstGeom prst="rect">
            <a:avLst/>
          </a:prstGeom>
          <a:scene3d>
            <a:camera prst="isometricOffAxis1Right"/>
            <a:lightRig rig="threePt" dir="t"/>
          </a:scene3d>
        </p:spPr>
        <p:txBody>
          <a:bodyPr wrap="square">
            <a:spAutoFit/>
          </a:bodyPr>
          <a:lstStyle/>
          <a:p>
            <a:r>
              <a:rPr lang="es-CO" sz="2800" dirty="0"/>
              <a:t>Porque en seis días hizo Jehová los cielos y la tierra, el mar, y todas las cosas que en ellos hay, y reposó en el séptimo día; por tanto, Jehová bendijo el día de reposo y lo santificó” </a:t>
            </a:r>
            <a:r>
              <a:rPr lang="es-CO" sz="2800" u="sng" dirty="0"/>
              <a:t>(Ex 20: 8-11)</a:t>
            </a:r>
            <a:r>
              <a:rPr lang="es-CO" sz="2800" dirty="0"/>
              <a:t>.</a:t>
            </a:r>
          </a:p>
        </p:txBody>
      </p:sp>
      <p:sp>
        <p:nvSpPr>
          <p:cNvPr id="5" name="4 Flecha derecha"/>
          <p:cNvSpPr/>
          <p:nvPr/>
        </p:nvSpPr>
        <p:spPr>
          <a:xfrm rot="19303124">
            <a:off x="5231872" y="3658740"/>
            <a:ext cx="1500775" cy="1778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6355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07746" y="10039"/>
            <a:ext cx="46355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099230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barn(inVertical)">
                                      <p:cBhvr>
                                        <p:cTn id="10" dur="500"/>
                                        <p:tgtEl>
                                          <p:spTgt spid="2050"/>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prst="relaxedInset"/>
          </a:sp3d>
        </p:spPr>
        <p:txBody>
          <a:bodyPr/>
          <a:lstStyle/>
          <a:p>
            <a:r>
              <a:rPr lang="es-CO" b="1" dirty="0"/>
              <a:t>LA IMPORTANCIA DEL SÁBADO </a:t>
            </a:r>
          </a:p>
        </p:txBody>
      </p:sp>
      <p:sp>
        <p:nvSpPr>
          <p:cNvPr id="3" name="2 Marcador de contenido"/>
          <p:cNvSpPr>
            <a:spLocks noGrp="1"/>
          </p:cNvSpPr>
          <p:nvPr>
            <p:ph idx="1"/>
          </p:nvPr>
        </p:nvSpPr>
        <p:spPr>
          <a:xfrm>
            <a:off x="457200" y="1600200"/>
            <a:ext cx="8229600" cy="1468760"/>
          </a:xfrm>
          <a:solidFill>
            <a:schemeClr val="accent6">
              <a:lumMod val="75000"/>
            </a:schemeClr>
          </a:solidFill>
        </p:spPr>
        <p:txBody>
          <a:bodyPr>
            <a:normAutofit lnSpcReduction="10000"/>
          </a:bodyPr>
          <a:lstStyle/>
          <a:p>
            <a:pPr marL="0" indent="0">
              <a:buNone/>
            </a:pPr>
            <a:r>
              <a:rPr lang="es-CO" dirty="0" smtClean="0"/>
              <a:t>Recuerda </a:t>
            </a:r>
            <a:r>
              <a:rPr lang="es-CO" dirty="0"/>
              <a:t>que Dios es el Creador y nosotros sus criaturas. Distingue la diferencia que existente entre el Creador y sus criaturas. </a:t>
            </a:r>
            <a:endParaRPr lang="es-CO" dirty="0" smtClean="0"/>
          </a:p>
          <a:p>
            <a:endParaRPr lang="es-CO" dirty="0"/>
          </a:p>
        </p:txBody>
      </p:sp>
      <p:sp>
        <p:nvSpPr>
          <p:cNvPr id="4" name="3 Rectángulo"/>
          <p:cNvSpPr/>
          <p:nvPr/>
        </p:nvSpPr>
        <p:spPr>
          <a:xfrm>
            <a:off x="539552" y="3451957"/>
            <a:ext cx="6192688" cy="3046988"/>
          </a:xfrm>
          <a:prstGeom prst="rect">
            <a:avLst/>
          </a:prstGeom>
          <a:solidFill>
            <a:schemeClr val="bg2">
              <a:lumMod val="90000"/>
            </a:schemeClr>
          </a:solidFill>
          <a:scene3d>
            <a:camera prst="isometricOffAxis1Right"/>
            <a:lightRig rig="threePt" dir="t"/>
          </a:scene3d>
        </p:spPr>
        <p:txBody>
          <a:bodyPr wrap="square">
            <a:spAutoFit/>
          </a:bodyPr>
          <a:lstStyle/>
          <a:p>
            <a:r>
              <a:rPr lang="es-CO" sz="2400" dirty="0"/>
              <a:t>EGW dice: «Si el sábado se hubiese observado universalmente, los pensamientos e inclinaciones de los hombres se habrían dirigido hacia el Creador como objeto de reverencia y adoración, y nunca habría habido un idólatra, un ateo, o un incrédulo» (</a:t>
            </a:r>
            <a:r>
              <a:rPr lang="es-CO" sz="2400" u="sng" dirty="0"/>
              <a:t>Conflicto de los Siglos p 491</a:t>
            </a:r>
            <a:r>
              <a:rPr lang="es-CO" sz="2400" dirty="0"/>
              <a:t>). El sábado señala nuestra lealtad al Creador.</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3451956"/>
            <a:ext cx="1696963" cy="2353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657959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074"/>
                                        </p:tgtEl>
                                        <p:attrNameLst>
                                          <p:attrName>style.visibility</p:attrName>
                                        </p:attrNameLst>
                                      </p:cBhvr>
                                      <p:to>
                                        <p:strVal val="visible"/>
                                      </p:to>
                                    </p:set>
                                    <p:animEffect transition="in" filter="wipe(down)">
                                      <p:cBhvr>
                                        <p:cTn id="23" dur="580">
                                          <p:stCondLst>
                                            <p:cond delay="0"/>
                                          </p:stCondLst>
                                        </p:cTn>
                                        <p:tgtEl>
                                          <p:spTgt spid="3074"/>
                                        </p:tgtEl>
                                      </p:cBhvr>
                                    </p:animEffect>
                                    <p:anim calcmode="lin" valueType="num">
                                      <p:cBhvr>
                                        <p:cTn id="24"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29" dur="26">
                                          <p:stCondLst>
                                            <p:cond delay="650"/>
                                          </p:stCondLst>
                                        </p:cTn>
                                        <p:tgtEl>
                                          <p:spTgt spid="3074"/>
                                        </p:tgtEl>
                                      </p:cBhvr>
                                      <p:to x="100000" y="60000"/>
                                    </p:animScale>
                                    <p:animScale>
                                      <p:cBhvr>
                                        <p:cTn id="30" dur="166" decel="50000">
                                          <p:stCondLst>
                                            <p:cond delay="676"/>
                                          </p:stCondLst>
                                        </p:cTn>
                                        <p:tgtEl>
                                          <p:spTgt spid="3074"/>
                                        </p:tgtEl>
                                      </p:cBhvr>
                                      <p:to x="100000" y="100000"/>
                                    </p:animScale>
                                    <p:animScale>
                                      <p:cBhvr>
                                        <p:cTn id="31" dur="26">
                                          <p:stCondLst>
                                            <p:cond delay="1312"/>
                                          </p:stCondLst>
                                        </p:cTn>
                                        <p:tgtEl>
                                          <p:spTgt spid="3074"/>
                                        </p:tgtEl>
                                      </p:cBhvr>
                                      <p:to x="100000" y="80000"/>
                                    </p:animScale>
                                    <p:animScale>
                                      <p:cBhvr>
                                        <p:cTn id="32" dur="166" decel="50000">
                                          <p:stCondLst>
                                            <p:cond delay="1338"/>
                                          </p:stCondLst>
                                        </p:cTn>
                                        <p:tgtEl>
                                          <p:spTgt spid="3074"/>
                                        </p:tgtEl>
                                      </p:cBhvr>
                                      <p:to x="100000" y="100000"/>
                                    </p:animScale>
                                    <p:animScale>
                                      <p:cBhvr>
                                        <p:cTn id="33" dur="26">
                                          <p:stCondLst>
                                            <p:cond delay="1642"/>
                                          </p:stCondLst>
                                        </p:cTn>
                                        <p:tgtEl>
                                          <p:spTgt spid="3074"/>
                                        </p:tgtEl>
                                      </p:cBhvr>
                                      <p:to x="100000" y="90000"/>
                                    </p:animScale>
                                    <p:animScale>
                                      <p:cBhvr>
                                        <p:cTn id="34" dur="166" decel="50000">
                                          <p:stCondLst>
                                            <p:cond delay="1668"/>
                                          </p:stCondLst>
                                        </p:cTn>
                                        <p:tgtEl>
                                          <p:spTgt spid="3074"/>
                                        </p:tgtEl>
                                      </p:cBhvr>
                                      <p:to x="100000" y="100000"/>
                                    </p:animScale>
                                    <p:animScale>
                                      <p:cBhvr>
                                        <p:cTn id="35" dur="26">
                                          <p:stCondLst>
                                            <p:cond delay="1808"/>
                                          </p:stCondLst>
                                        </p:cTn>
                                        <p:tgtEl>
                                          <p:spTgt spid="3074"/>
                                        </p:tgtEl>
                                      </p:cBhvr>
                                      <p:to x="100000" y="95000"/>
                                    </p:animScale>
                                    <p:animScale>
                                      <p:cBhvr>
                                        <p:cTn id="36" dur="166" decel="50000">
                                          <p:stCondLst>
                                            <p:cond delay="1834"/>
                                          </p:stCondLst>
                                        </p:cTn>
                                        <p:tgtEl>
                                          <p:spTgt spid="30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prst="relaxedInset"/>
          </a:sp3d>
        </p:spPr>
        <p:txBody>
          <a:bodyPr>
            <a:normAutofit fontScale="90000"/>
          </a:bodyPr>
          <a:lstStyle/>
          <a:p>
            <a:r>
              <a:rPr lang="es-CO" dirty="0"/>
              <a:t>EL ARCA DEL PACTO EN EL CIELO CONTIENE LA LEY DE DIOS ORIGINAL</a:t>
            </a:r>
          </a:p>
        </p:txBody>
      </p:sp>
      <p:sp>
        <p:nvSpPr>
          <p:cNvPr id="3" name="2 Marcador de contenido"/>
          <p:cNvSpPr>
            <a:spLocks noGrp="1"/>
          </p:cNvSpPr>
          <p:nvPr>
            <p:ph idx="1"/>
          </p:nvPr>
        </p:nvSpPr>
        <p:spPr>
          <a:xfrm>
            <a:off x="457200" y="1600201"/>
            <a:ext cx="5266928" cy="2476872"/>
          </a:xfrm>
        </p:spPr>
        <p:txBody>
          <a:bodyPr>
            <a:normAutofit fontScale="85000" lnSpcReduction="10000"/>
          </a:bodyPr>
          <a:lstStyle/>
          <a:p>
            <a:pPr marL="0" indent="0">
              <a:buNone/>
            </a:pPr>
            <a:r>
              <a:rPr lang="es-CO" dirty="0" smtClean="0"/>
              <a:t> “La </a:t>
            </a:r>
            <a:r>
              <a:rPr lang="es-CO" dirty="0"/>
              <a:t>ley de Dios que se encuentra en el santuario celestial es el gran original del que los preceptos grabados en las tablas de piedra y consignados por Moisés en el Pentateuco eran copia exacta.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844824"/>
            <a:ext cx="2274168"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331640" y="4581128"/>
            <a:ext cx="6177644" cy="1815882"/>
          </a:xfrm>
          <a:prstGeom prst="rect">
            <a:avLst/>
          </a:prstGeom>
          <a:solidFill>
            <a:schemeClr val="accent3">
              <a:lumMod val="20000"/>
              <a:lumOff val="80000"/>
            </a:schemeClr>
          </a:solidFill>
        </p:spPr>
        <p:txBody>
          <a:bodyPr wrap="square">
            <a:spAutoFit/>
          </a:bodyPr>
          <a:lstStyle/>
          <a:p>
            <a:r>
              <a:rPr lang="es-CO" sz="2800" dirty="0"/>
              <a:t>Los que llegaron a comprender este punto importante fueron inducidos a reconocer el carácter sagrado e invariable de la ley divina” </a:t>
            </a:r>
            <a:r>
              <a:rPr lang="es-CO" sz="2800" u="sng" dirty="0"/>
              <a:t>(CS, 486, 487).</a:t>
            </a: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8" y="0"/>
            <a:ext cx="46355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0450" y="-9525"/>
            <a:ext cx="463550" cy="688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09490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wipe(down)">
                                      <p:cBhvr>
                                        <p:cTn id="10" dur="500"/>
                                        <p:tgtEl>
                                          <p:spTgt spid="4098"/>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cene3d>
            <a:camera prst="isometricOffAxis1Right"/>
            <a:lightRig rig="threePt" dir="t"/>
          </a:scene3d>
        </p:spPr>
        <p:txBody>
          <a:bodyPr>
            <a:normAutofit/>
          </a:bodyPr>
          <a:lstStyle/>
          <a:p>
            <a:pPr marL="0" indent="0">
              <a:buNone/>
            </a:pPr>
            <a:r>
              <a:rPr lang="es-CO" sz="2800" b="1" dirty="0" smtClean="0"/>
              <a:t>EN </a:t>
            </a:r>
            <a:r>
              <a:rPr lang="es-CO" sz="2800" b="1" dirty="0"/>
              <a:t>EL TIEMPO DE LA IGLESIA DE FILADELFIA JESÚS PROCLAMA QUE LA PUERTA DEL LUGAR SANTO SE CIERRA Y QUE SE ABRE LA PUERTA DEL LUGAR SANTÍSIMO DEL SANTUARIO </a:t>
            </a:r>
            <a:r>
              <a:rPr lang="es-CO" sz="2800" b="1" dirty="0" smtClean="0"/>
              <a:t>CELESTIAL: 1833-1844. </a:t>
            </a:r>
          </a:p>
          <a:p>
            <a:pPr marL="0" indent="0">
              <a:buNone/>
            </a:pPr>
            <a:endParaRPr lang="es-CO" b="1" dirty="0" smtClean="0"/>
          </a:p>
          <a:p>
            <a:pPr marL="400050" lvl="1" indent="0">
              <a:buNone/>
            </a:pPr>
            <a:r>
              <a:rPr lang="es-CO" dirty="0" smtClean="0"/>
              <a:t>“Esto </a:t>
            </a:r>
            <a:r>
              <a:rPr lang="es-CO" dirty="0"/>
              <a:t>dice el Santo, el Verdadero, el que tiene la llave de David, el que abre y ninguno cierra, y cierra y ninguno abre: Yo conozco tus obras; he aquí, he puesto delante de ti una puerta abierta, la cual nadie puede cerrar; porque aunque tienes poca fuerza, has guardado mi palabra, y no has negado mi nombre</a:t>
            </a:r>
            <a:r>
              <a:rPr lang="es-CO" sz="2400" dirty="0"/>
              <a:t>” </a:t>
            </a:r>
            <a:endParaRPr lang="es-CO" sz="2400" dirty="0" smtClean="0"/>
          </a:p>
          <a:p>
            <a:pPr marL="0" indent="0">
              <a:buNone/>
            </a:pPr>
            <a:r>
              <a:rPr lang="es-CO" sz="2800" u="sng" dirty="0" smtClean="0"/>
              <a:t>(Apoc. </a:t>
            </a:r>
            <a:r>
              <a:rPr lang="es-CO" sz="2800" u="sng" dirty="0"/>
              <a:t>3: 7, 8</a:t>
            </a:r>
            <a:r>
              <a:rPr lang="es-CO" sz="2800" dirty="0"/>
              <a:t>).</a:t>
            </a:r>
          </a:p>
          <a:p>
            <a:endParaRPr lang="es-CO" sz="2800" dirty="0"/>
          </a:p>
        </p:txBody>
      </p:sp>
      <p:sp>
        <p:nvSpPr>
          <p:cNvPr id="2" name="1 Proceso"/>
          <p:cNvSpPr/>
          <p:nvPr/>
        </p:nvSpPr>
        <p:spPr>
          <a:xfrm>
            <a:off x="0" y="0"/>
            <a:ext cx="611560" cy="6858000"/>
          </a:xfrm>
          <a:prstGeom prst="flowChartProcess">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0432" y="0"/>
            <a:ext cx="683568" cy="6909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1865465"/>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4906888" cy="5688632"/>
          </a:xfrm>
        </p:spPr>
        <p:txBody>
          <a:bodyPr>
            <a:normAutofit lnSpcReduction="10000"/>
          </a:bodyPr>
          <a:lstStyle/>
          <a:p>
            <a:pPr marL="0" indent="0" algn="ctr">
              <a:buNone/>
            </a:pPr>
            <a:r>
              <a:rPr lang="es-CO" dirty="0" smtClean="0"/>
              <a:t>“Cristo </a:t>
            </a:r>
            <a:r>
              <a:rPr lang="es-CO" dirty="0"/>
              <a:t>había abierto la puerta, o ministerio, del lugar santísimo, la luz brillaba desde la puerta abierta del santuario celestial, </a:t>
            </a:r>
            <a:endParaRPr lang="es-CO" dirty="0" smtClean="0"/>
          </a:p>
          <a:p>
            <a:pPr marL="0" indent="0" algn="ctr">
              <a:buNone/>
            </a:pPr>
            <a:r>
              <a:rPr lang="es-CO" u="sng" dirty="0" smtClean="0"/>
              <a:t>y </a:t>
            </a:r>
            <a:r>
              <a:rPr lang="es-CO" u="sng" dirty="0"/>
              <a:t>se vio que el cuarto mandamiento estaba incluido en la ley allí encerrada</a:t>
            </a:r>
            <a:r>
              <a:rPr lang="es-CO" dirty="0"/>
              <a:t>; lo que Dios había establecido, nadie podía derribarlo” </a:t>
            </a:r>
            <a:r>
              <a:rPr lang="es-CO" u="sng" dirty="0"/>
              <a:t>(CS, 488)</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340768"/>
            <a:ext cx="3240360"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Intercalar"/>
          <p:cNvSpPr/>
          <p:nvPr/>
        </p:nvSpPr>
        <p:spPr>
          <a:xfrm rot="5400000">
            <a:off x="4271391" y="2524442"/>
            <a:ext cx="457200" cy="8064897"/>
          </a:xfrm>
          <a:prstGeom prst="flowChartCol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50" y="51890"/>
            <a:ext cx="8089900" cy="48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49488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lnSpcReduction="10000"/>
          </a:bodyPr>
          <a:lstStyle/>
          <a:p>
            <a:pPr marL="0" indent="0">
              <a:buNone/>
            </a:pPr>
            <a:r>
              <a:rPr lang="es-CO" sz="3600" b="1" dirty="0" smtClean="0"/>
              <a:t>LA </a:t>
            </a:r>
            <a:r>
              <a:rPr lang="es-CO" sz="3600" b="1" dirty="0"/>
              <a:t>FE Y LA </a:t>
            </a:r>
            <a:r>
              <a:rPr lang="es-CO" sz="3600" b="1" dirty="0" smtClean="0"/>
              <a:t>LEY:</a:t>
            </a:r>
          </a:p>
          <a:p>
            <a:pPr marL="800100" lvl="2" indent="0">
              <a:buNone/>
            </a:pPr>
            <a:r>
              <a:rPr lang="es-CO" dirty="0" smtClean="0"/>
              <a:t> </a:t>
            </a:r>
          </a:p>
          <a:p>
            <a:pPr marL="800100" lvl="2" indent="0">
              <a:buNone/>
            </a:pPr>
            <a:r>
              <a:rPr lang="es-CO" sz="2800" dirty="0" smtClean="0"/>
              <a:t>“Pues </a:t>
            </a:r>
            <a:r>
              <a:rPr lang="es-CO" sz="2800" dirty="0"/>
              <a:t>no son los oidores de la Ley los justos ante Dios, sino que los que obedecen la Ley serán justificados” </a:t>
            </a:r>
            <a:r>
              <a:rPr lang="es-CO" sz="2800" u="sng" dirty="0"/>
              <a:t>(</a:t>
            </a:r>
            <a:r>
              <a:rPr lang="es-CO" sz="2800" u="sng" dirty="0" smtClean="0"/>
              <a:t>Ro. </a:t>
            </a:r>
            <a:r>
              <a:rPr lang="es-CO" sz="2800" u="sng" dirty="0"/>
              <a:t>2: 13</a:t>
            </a:r>
            <a:r>
              <a:rPr lang="es-CO" sz="2800" dirty="0"/>
              <a:t>). </a:t>
            </a:r>
            <a:endParaRPr lang="es-CO" sz="2800" dirty="0" smtClean="0"/>
          </a:p>
          <a:p>
            <a:pPr marL="800100" lvl="2" indent="0">
              <a:buNone/>
            </a:pPr>
            <a:r>
              <a:rPr lang="es-CO" sz="2800" dirty="0" smtClean="0"/>
              <a:t>“</a:t>
            </a:r>
            <a:r>
              <a:rPr lang="es-CO" sz="2800" dirty="0"/>
              <a:t>Sin fe es imposible agradar a Dios” </a:t>
            </a:r>
            <a:r>
              <a:rPr lang="es-CO" sz="2800" u="sng" dirty="0"/>
              <a:t>(</a:t>
            </a:r>
            <a:r>
              <a:rPr lang="es-CO" sz="2800" u="sng" dirty="0" smtClean="0"/>
              <a:t>Heb. </a:t>
            </a:r>
            <a:r>
              <a:rPr lang="es-CO" sz="2800" u="sng" dirty="0"/>
              <a:t>11: 6</a:t>
            </a:r>
            <a:r>
              <a:rPr lang="es-CO" sz="2800" dirty="0"/>
              <a:t>). </a:t>
            </a:r>
            <a:endParaRPr lang="es-CO" sz="3600" dirty="0" smtClean="0"/>
          </a:p>
          <a:p>
            <a:pPr marL="0" indent="0">
              <a:buNone/>
            </a:pPr>
            <a:endParaRPr lang="es-CO" dirty="0" smtClean="0"/>
          </a:p>
          <a:p>
            <a:pPr marL="0" indent="0">
              <a:buNone/>
            </a:pPr>
            <a:r>
              <a:rPr lang="es-CO" b="1" dirty="0" smtClean="0"/>
              <a:t>El </a:t>
            </a:r>
            <a:r>
              <a:rPr lang="es-CO" b="1" dirty="0"/>
              <a:t>primer ángel </a:t>
            </a:r>
            <a:r>
              <a:rPr lang="es-CO" b="1" dirty="0" smtClean="0"/>
              <a:t>mencionado en </a:t>
            </a:r>
            <a:r>
              <a:rPr lang="es-CO" u="sng" dirty="0" smtClean="0"/>
              <a:t>Apoc.14:7</a:t>
            </a:r>
            <a:r>
              <a:rPr lang="es-CO" dirty="0" smtClean="0"/>
              <a:t>, </a:t>
            </a:r>
            <a:r>
              <a:rPr lang="es-CO" b="1" dirty="0" smtClean="0"/>
              <a:t>exhorta </a:t>
            </a:r>
            <a:r>
              <a:rPr lang="es-CO" b="1" dirty="0"/>
              <a:t>a los hombres a que teman al Señor y le den honra y a que le adoren como Creador del cielo y de la tierra. </a:t>
            </a:r>
            <a:endParaRPr lang="es-CO" b="1" dirty="0" smtClean="0"/>
          </a:p>
          <a:p>
            <a:pPr marL="0" indent="0">
              <a:buNone/>
            </a:pPr>
            <a:r>
              <a:rPr lang="es-CO" b="1" dirty="0" smtClean="0"/>
              <a:t>Para </a:t>
            </a:r>
            <a:r>
              <a:rPr lang="es-CO" b="1" dirty="0"/>
              <a:t>poder hacerlo, deben obedecer su </a:t>
            </a:r>
            <a:r>
              <a:rPr lang="es-CO" b="1" dirty="0" smtClean="0"/>
              <a:t>ley.</a:t>
            </a:r>
            <a:endParaRPr lang="es-CO" b="1" dirty="0"/>
          </a:p>
          <a:p>
            <a:endParaRPr lang="es-CO"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76456" y="0"/>
            <a:ext cx="467544"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647"/>
            <a:ext cx="467544"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783796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anim calcmode="lin" valueType="num">
                                      <p:cBhvr additive="base">
                                        <p:cTn id="1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842992" cy="3240359"/>
          </a:xfrm>
        </p:spPr>
        <p:txBody>
          <a:bodyPr>
            <a:noAutofit/>
          </a:bodyPr>
          <a:lstStyle/>
          <a:p>
            <a:pPr marL="0" indent="0">
              <a:buNone/>
            </a:pPr>
            <a:r>
              <a:rPr lang="es-CO" sz="3600" b="1" dirty="0" smtClean="0"/>
              <a:t>La </a:t>
            </a:r>
            <a:r>
              <a:rPr lang="es-CO" sz="3600" b="1" dirty="0"/>
              <a:t>segunda </a:t>
            </a:r>
            <a:r>
              <a:rPr lang="es-CO" sz="3600" b="1" dirty="0" smtClean="0"/>
              <a:t>bestia</a:t>
            </a:r>
            <a:r>
              <a:rPr lang="es-CO" dirty="0" smtClean="0"/>
              <a:t>.</a:t>
            </a:r>
          </a:p>
          <a:p>
            <a:pPr marL="0" indent="0">
              <a:buNone/>
            </a:pPr>
            <a:r>
              <a:rPr lang="es-CO" sz="2400" dirty="0" smtClean="0"/>
              <a:t> </a:t>
            </a:r>
            <a:r>
              <a:rPr lang="es-CO" sz="2400" dirty="0"/>
              <a:t>Después vi otra bestia que subía de la tierra . Tenía dos cuernos semejantes a los de un cordero, pero hablaba como un dragón. Ejerce toda la autoridad de la primera bestia en presencia de ella, y hace que la tierra y sus habitantes adoren a la primera bestia, cuya herida mortal fue </a:t>
            </a:r>
            <a:r>
              <a:rPr lang="es-CO" sz="2400" dirty="0" smtClean="0"/>
              <a:t>sanada.</a:t>
            </a:r>
            <a:endParaRPr lang="es-CO" sz="24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7229" y="548680"/>
            <a:ext cx="2277219"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4293096"/>
            <a:ext cx="7992888" cy="2246769"/>
          </a:xfrm>
          <a:prstGeom prst="rect">
            <a:avLst/>
          </a:prstGeom>
        </p:spPr>
        <p:txBody>
          <a:bodyPr wrap="square">
            <a:spAutoFit/>
          </a:bodyPr>
          <a:lstStyle/>
          <a:p>
            <a:r>
              <a:rPr lang="es-CO" sz="2800" dirty="0"/>
              <a:t> Engaña a los habitantes de la tierra con las señales que se le ha permitido hacer en presencia de la bestia, diciendo a los habitantes de la tierra que le hagan una imagen a la bestia que fue herida de espada y revivió </a:t>
            </a:r>
            <a:r>
              <a:rPr lang="es-CO" sz="2800" u="sng" dirty="0"/>
              <a:t>(</a:t>
            </a:r>
            <a:r>
              <a:rPr lang="es-CO" sz="2800" u="sng" dirty="0" smtClean="0"/>
              <a:t>Apoc. </a:t>
            </a:r>
            <a:r>
              <a:rPr lang="es-CO" sz="2800" u="sng" dirty="0"/>
              <a:t>13: 11-14).</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67544"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42339" y="-1"/>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823265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122912" cy="5184576"/>
          </a:xfrm>
        </p:spPr>
        <p:txBody>
          <a:bodyPr>
            <a:normAutofit/>
          </a:bodyPr>
          <a:lstStyle/>
          <a:p>
            <a:pPr marL="0" indent="0" algn="ctr">
              <a:buNone/>
            </a:pPr>
            <a:r>
              <a:rPr lang="es-CO" sz="4000" b="1" dirty="0" smtClean="0"/>
              <a:t>La </a:t>
            </a:r>
            <a:r>
              <a:rPr lang="es-CO" sz="4000" b="1" dirty="0"/>
              <a:t>segunda </a:t>
            </a:r>
            <a:r>
              <a:rPr lang="es-CO" sz="4000" b="1" dirty="0" smtClean="0"/>
              <a:t>bestia.</a:t>
            </a:r>
          </a:p>
          <a:p>
            <a:pPr marL="400050" lvl="1" indent="0" algn="ctr">
              <a:buNone/>
            </a:pPr>
            <a:r>
              <a:rPr lang="es-CO" dirty="0" smtClean="0"/>
              <a:t>“Y </a:t>
            </a:r>
            <a:r>
              <a:rPr lang="es-CO" dirty="0"/>
              <a:t>hacía que a todos, pequeños y grandes, ricos y pobres, libres y esclavos, se les pusiera una marca en la mano derecha o en la frente, y que ninguno pudiera comprar ni vender, sino el que tuviera la marca o el nombre de la bestia o el número de su nombre” </a:t>
            </a:r>
            <a:r>
              <a:rPr lang="es-CO" u="sng" dirty="0"/>
              <a:t>(</a:t>
            </a:r>
            <a:r>
              <a:rPr lang="es-CO" u="sng" dirty="0" smtClean="0"/>
              <a:t>Apoc. </a:t>
            </a:r>
            <a:r>
              <a:rPr lang="es-CO" u="sng" dirty="0"/>
              <a:t>13: 16, 17</a:t>
            </a:r>
            <a:r>
              <a:rPr lang="es-CO" u="sng" dirty="0" smtClean="0"/>
              <a:t>).  </a:t>
            </a:r>
            <a:endParaRPr lang="es-CO" u="sng"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9757" y="476672"/>
            <a:ext cx="2892683"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8" y="0"/>
            <a:ext cx="6096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03242" y="5589240"/>
            <a:ext cx="8540758" cy="1200329"/>
          </a:xfrm>
          <a:prstGeom prst="rect">
            <a:avLst/>
          </a:prstGeom>
          <a:solidFill>
            <a:schemeClr val="accent4">
              <a:lumMod val="60000"/>
              <a:lumOff val="40000"/>
            </a:schemeClr>
          </a:solidFill>
        </p:spPr>
        <p:txBody>
          <a:bodyPr wrap="square">
            <a:spAutoFit/>
          </a:bodyPr>
          <a:lstStyle/>
          <a:p>
            <a:pPr algn="r"/>
            <a:r>
              <a:rPr lang="es-CO" sz="2400" dirty="0"/>
              <a:t>Este poder tratará de </a:t>
            </a:r>
            <a:r>
              <a:rPr lang="es-CO" sz="2400" dirty="0" smtClean="0"/>
              <a:t>presionar </a:t>
            </a:r>
            <a:r>
              <a:rPr lang="es-CO" sz="2400" dirty="0"/>
              <a:t>a los hijos de Dios, utilizando el apetito como arma para inducirlos a que </a:t>
            </a:r>
            <a:r>
              <a:rPr lang="es-CO" sz="2400" dirty="0" smtClean="0"/>
              <a:t>violen </a:t>
            </a:r>
            <a:r>
              <a:rPr lang="es-CO" sz="2400" dirty="0"/>
              <a:t>los mandamientos de Dios</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440" y="0"/>
            <a:ext cx="6096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0807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effectLst>
            <a:glow rad="228600">
              <a:schemeClr val="accent2">
                <a:satMod val="175000"/>
                <a:alpha val="40000"/>
              </a:schemeClr>
            </a:glow>
          </a:effectLst>
          <a:scene3d>
            <a:camera prst="orthographicFront"/>
            <a:lightRig rig="threePt" dir="t"/>
          </a:scene3d>
          <a:sp3d>
            <a:bevelT prst="slope"/>
          </a:sp3d>
        </p:spPr>
        <p:txBody>
          <a:bodyPr>
            <a:normAutofit fontScale="90000"/>
          </a:bodyPr>
          <a:lstStyle/>
          <a:p>
            <a:r>
              <a:rPr lang="es-CO" b="1" dirty="0" smtClean="0"/>
              <a:t>¿QUÉ </a:t>
            </a:r>
            <a:r>
              <a:rPr lang="es-CO" b="1" dirty="0"/>
              <a:t>REPRESENTAN LA BESTIA, LA </a:t>
            </a:r>
            <a:r>
              <a:rPr lang="es-CO" b="1" dirty="0" smtClean="0"/>
              <a:t>IMAGEN Y LA </a:t>
            </a:r>
            <a:r>
              <a:rPr lang="es-CO" b="1" dirty="0"/>
              <a:t>MARCA</a:t>
            </a:r>
            <a:r>
              <a:rPr lang="es-CO" b="1" dirty="0" smtClean="0"/>
              <a:t>?</a:t>
            </a:r>
            <a:endParaRPr lang="es-CO" b="1" dirty="0"/>
          </a:p>
        </p:txBody>
      </p:sp>
      <p:sp>
        <p:nvSpPr>
          <p:cNvPr id="3" name="2 Marcador de contenido"/>
          <p:cNvSpPr>
            <a:spLocks noGrp="1"/>
          </p:cNvSpPr>
          <p:nvPr>
            <p:ph idx="1"/>
          </p:nvPr>
        </p:nvSpPr>
        <p:spPr>
          <a:xfrm>
            <a:off x="457200" y="1600200"/>
            <a:ext cx="8229600" cy="4997152"/>
          </a:xfrm>
        </p:spPr>
        <p:txBody>
          <a:bodyPr>
            <a:normAutofit fontScale="85000" lnSpcReduction="20000"/>
          </a:bodyPr>
          <a:lstStyle/>
          <a:p>
            <a:pPr marL="0" indent="0" algn="ctr">
              <a:buNone/>
            </a:pPr>
            <a:r>
              <a:rPr lang="es-CO" dirty="0" smtClean="0"/>
              <a:t>LA </a:t>
            </a:r>
            <a:r>
              <a:rPr lang="es-CO" dirty="0"/>
              <a:t>IMAGEN </a:t>
            </a:r>
            <a:r>
              <a:rPr lang="es-CO" dirty="0" smtClean="0"/>
              <a:t>REPRESENTA A </a:t>
            </a:r>
            <a:r>
              <a:rPr lang="es-CO" dirty="0"/>
              <a:t>LA PRIMERA </a:t>
            </a:r>
            <a:r>
              <a:rPr lang="es-CO" dirty="0" smtClean="0"/>
              <a:t>BESTIA, </a:t>
            </a:r>
            <a:r>
              <a:rPr lang="es-CO" dirty="0"/>
              <a:t>El </a:t>
            </a:r>
            <a:r>
              <a:rPr lang="es-CO" dirty="0" smtClean="0"/>
              <a:t>DOMINIO DE LA RELIGIÓN SOBRE LAS LEYES CIVILES.</a:t>
            </a:r>
          </a:p>
          <a:p>
            <a:pPr marL="0" indent="0" algn="ctr">
              <a:buNone/>
            </a:pPr>
            <a:endParaRPr lang="es-CO" dirty="0" smtClean="0"/>
          </a:p>
          <a:p>
            <a:pPr marL="0" indent="0" algn="ctr">
              <a:buNone/>
            </a:pPr>
            <a:r>
              <a:rPr lang="es-CO" b="1" dirty="0" smtClean="0"/>
              <a:t>PRIMERA </a:t>
            </a:r>
            <a:r>
              <a:rPr lang="es-CO" b="1" dirty="0"/>
              <a:t>BESTIA</a:t>
            </a:r>
            <a:r>
              <a:rPr lang="es-CO" dirty="0"/>
              <a:t>: </a:t>
            </a:r>
            <a:endParaRPr lang="es-CO" dirty="0" smtClean="0"/>
          </a:p>
          <a:p>
            <a:pPr marL="0" indent="0" algn="ctr">
              <a:buNone/>
            </a:pPr>
            <a:r>
              <a:rPr lang="es-CO" dirty="0" smtClean="0"/>
              <a:t>“Cuando </a:t>
            </a:r>
            <a:r>
              <a:rPr lang="es-CO" dirty="0"/>
              <a:t>la iglesia primitiva se corrompió al apartarse de la sencillez del Evangelio y al aceptar </a:t>
            </a:r>
            <a:r>
              <a:rPr lang="es-CO" dirty="0" smtClean="0"/>
              <a:t>las costumbres </a:t>
            </a:r>
            <a:r>
              <a:rPr lang="es-CO" dirty="0"/>
              <a:t>y ritos paganos, perdió el Espíritu y el poder de Dios; y para dominar las conciencias buscó el apoyo del poder civil. </a:t>
            </a:r>
            <a:endParaRPr lang="es-CO" dirty="0" smtClean="0"/>
          </a:p>
          <a:p>
            <a:pPr marL="0" indent="0" algn="ctr">
              <a:buNone/>
            </a:pPr>
            <a:r>
              <a:rPr lang="es-CO" dirty="0" smtClean="0"/>
              <a:t>El </a:t>
            </a:r>
            <a:r>
              <a:rPr lang="es-CO" dirty="0"/>
              <a:t>resultado fue el papado, es decir, una iglesia que dominaba el poder del estado y se servía de él para promover sus propios fines y especialmente para extirpar </a:t>
            </a:r>
            <a:r>
              <a:rPr lang="es-CO" dirty="0" smtClean="0"/>
              <a:t>la herejía</a:t>
            </a:r>
            <a:r>
              <a:rPr lang="es-CO" dirty="0"/>
              <a:t>.“ </a:t>
            </a:r>
            <a:endParaRPr lang="es-CO" dirty="0" smtClean="0"/>
          </a:p>
          <a:p>
            <a:pPr marL="0" indent="0" algn="ctr">
              <a:buNone/>
            </a:pPr>
            <a:r>
              <a:rPr lang="es-CO" u="sng" dirty="0" smtClean="0"/>
              <a:t>(Conflicto de los Siglos, </a:t>
            </a:r>
            <a:r>
              <a:rPr lang="es-CO" u="sng" dirty="0"/>
              <a:t>496). </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0"/>
            <a:ext cx="6096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6456" y="0"/>
            <a:ext cx="6096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17392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barn(inVertical)">
                                      <p:cBhvr>
                                        <p:cTn id="1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effectLst>
            <a:glow rad="228600">
              <a:schemeClr val="accent2">
                <a:satMod val="175000"/>
                <a:alpha val="40000"/>
              </a:schemeClr>
            </a:glow>
          </a:effectLst>
          <a:scene3d>
            <a:camera prst="orthographicFront"/>
            <a:lightRig rig="threePt" dir="t"/>
          </a:scene3d>
          <a:sp3d>
            <a:bevelT prst="relaxedInset"/>
          </a:sp3d>
        </p:spPr>
        <p:txBody>
          <a:bodyPr>
            <a:normAutofit fontScale="90000"/>
          </a:bodyPr>
          <a:lstStyle/>
          <a:p>
            <a:r>
              <a:rPr lang="es-CO" dirty="0"/>
              <a:t>¿EN QUÉ CONSISTE QUE ESTADOS UNIDOS FORME IMAGEN A LA BESTIA</a:t>
            </a:r>
            <a:r>
              <a:rPr lang="es-CO" dirty="0" smtClean="0"/>
              <a:t>?</a:t>
            </a:r>
            <a:endParaRPr lang="es-CO" dirty="0"/>
          </a:p>
        </p:txBody>
      </p:sp>
      <p:sp>
        <p:nvSpPr>
          <p:cNvPr id="3" name="2 Marcador de contenido"/>
          <p:cNvSpPr>
            <a:spLocks noGrp="1"/>
          </p:cNvSpPr>
          <p:nvPr>
            <p:ph idx="1"/>
          </p:nvPr>
        </p:nvSpPr>
        <p:spPr>
          <a:xfrm>
            <a:off x="457200" y="1600200"/>
            <a:ext cx="8229600" cy="4997152"/>
          </a:xfrm>
        </p:spPr>
        <p:txBody>
          <a:bodyPr>
            <a:normAutofit fontScale="85000" lnSpcReduction="20000"/>
          </a:bodyPr>
          <a:lstStyle/>
          <a:p>
            <a:pPr marL="0" indent="0" algn="ctr">
              <a:buNone/>
            </a:pPr>
            <a:r>
              <a:rPr lang="es-CO" b="1" dirty="0" smtClean="0"/>
              <a:t>SEGUNDA BESTIA</a:t>
            </a:r>
            <a:r>
              <a:rPr lang="es-CO" dirty="0" smtClean="0"/>
              <a:t>:</a:t>
            </a:r>
          </a:p>
          <a:p>
            <a:pPr marL="0" indent="0" algn="ctr">
              <a:buNone/>
            </a:pPr>
            <a:r>
              <a:rPr lang="es-CO" dirty="0" smtClean="0"/>
              <a:t> </a:t>
            </a:r>
            <a:r>
              <a:rPr lang="es-CO" dirty="0"/>
              <a:t>“Para que los Estados Unidos formen una imagen de la bestia, el poder religioso debe dominar de tal manera al gobierno civil que la autoridad del estado sea empleada también por la iglesia para cumplir sus </a:t>
            </a:r>
            <a:r>
              <a:rPr lang="es-CO" dirty="0" smtClean="0"/>
              <a:t>fines“ </a:t>
            </a:r>
            <a:r>
              <a:rPr lang="es-CO" u="sng" dirty="0"/>
              <a:t>(CS, 496</a:t>
            </a:r>
            <a:r>
              <a:rPr lang="es-CO" dirty="0"/>
              <a:t>). </a:t>
            </a:r>
            <a:endParaRPr lang="es-CO" dirty="0" smtClean="0"/>
          </a:p>
          <a:p>
            <a:pPr marL="0" indent="0" algn="ctr">
              <a:buNone/>
            </a:pPr>
            <a:r>
              <a:rPr lang="es-CO" dirty="0" smtClean="0"/>
              <a:t>“Cuando </a:t>
            </a:r>
            <a:r>
              <a:rPr lang="es-CO" dirty="0"/>
              <a:t>las iglesias principales de los Estados Unidos, uniéndose en puntos comunes de doctrina, influyan sobre el estado para que imponga los decretos y las instituciones de ellas, entonces la América protestante habrá formado una imagen de la jerarquía romana , y la </a:t>
            </a:r>
            <a:r>
              <a:rPr lang="es-CO" dirty="0" smtClean="0"/>
              <a:t>aplicación </a:t>
            </a:r>
            <a:r>
              <a:rPr lang="es-CO" dirty="0"/>
              <a:t>de penas civiles contra los disidentes vendrá de por sí sola” </a:t>
            </a:r>
            <a:r>
              <a:rPr lang="es-CO" u="sng" dirty="0"/>
              <a:t>(CS, 498</a:t>
            </a:r>
            <a:r>
              <a:rPr lang="es-CO" dirty="0"/>
              <a:t>). </a:t>
            </a:r>
            <a:r>
              <a:rPr lang="es-CO" dirty="0" smtClean="0"/>
              <a:t> </a:t>
            </a:r>
          </a:p>
          <a:p>
            <a:pPr marL="0" indent="0" algn="ctr">
              <a:buNone/>
            </a:pPr>
            <a:r>
              <a:rPr lang="es-CO" dirty="0" smtClean="0"/>
              <a:t>Nota: </a:t>
            </a:r>
            <a:r>
              <a:rPr lang="es-CO" b="1" dirty="0" smtClean="0"/>
              <a:t>Hacía ese evento apunta el ecumenismo, o sea, la unificación actual de todas las religiones del mundo.</a:t>
            </a:r>
          </a:p>
          <a:p>
            <a:pPr marL="0" indent="0" algn="ctr">
              <a:buNone/>
            </a:pPr>
            <a:endParaRPr lang="es-CO" b="1"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0" y="-7661"/>
            <a:ext cx="467544"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4100" y="-23813"/>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030455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heel(1)">
                                      <p:cBhvr>
                                        <p:cTn id="16"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a:normAutofit fontScale="90000"/>
          </a:bodyPr>
          <a:lstStyle/>
          <a:p>
            <a:r>
              <a:rPr lang="es-CO" dirty="0"/>
              <a:t>¿EN QUÉ CONSISTE QUE ESTADOS UNIDOS FORME IMAGEN A LA BESTIA</a:t>
            </a:r>
            <a:r>
              <a:rPr lang="es-CO" dirty="0" smtClean="0"/>
              <a:t>?</a:t>
            </a:r>
            <a:endParaRPr lang="es-CO"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1601541"/>
            <a:ext cx="1123950" cy="112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288" y="2960641"/>
            <a:ext cx="1123950" cy="97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01" y="4005064"/>
            <a:ext cx="2232248"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rgamino vertical"/>
          <p:cNvSpPr/>
          <p:nvPr/>
        </p:nvSpPr>
        <p:spPr>
          <a:xfrm>
            <a:off x="611560" y="1628800"/>
            <a:ext cx="6192688" cy="4896544"/>
          </a:xfrm>
          <a:prstGeom prst="verticalScroll">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dirty="0" smtClean="0">
                <a:solidFill>
                  <a:srgbClr val="002060"/>
                </a:solidFill>
              </a:rPr>
              <a:t>LA </a:t>
            </a:r>
            <a:r>
              <a:rPr lang="es-CO" sz="2800" b="1" dirty="0">
                <a:solidFill>
                  <a:srgbClr val="002060"/>
                </a:solidFill>
              </a:rPr>
              <a:t>MARCA DE LA </a:t>
            </a:r>
            <a:r>
              <a:rPr lang="es-CO" sz="2800" b="1" dirty="0" smtClean="0">
                <a:solidFill>
                  <a:srgbClr val="002060"/>
                </a:solidFill>
              </a:rPr>
              <a:t>BESTIA,</a:t>
            </a:r>
          </a:p>
          <a:p>
            <a:pPr algn="ctr"/>
            <a:r>
              <a:rPr lang="es-CO" sz="2800" b="1" dirty="0" smtClean="0">
                <a:solidFill>
                  <a:srgbClr val="002060"/>
                </a:solidFill>
              </a:rPr>
              <a:t>REPRESENTA </a:t>
            </a:r>
            <a:r>
              <a:rPr lang="es-CO" sz="2800" b="1" dirty="0">
                <a:solidFill>
                  <a:srgbClr val="002060"/>
                </a:solidFill>
              </a:rPr>
              <a:t>LA LEY </a:t>
            </a:r>
            <a:r>
              <a:rPr lang="es-CO" sz="2800" b="1" dirty="0" smtClean="0">
                <a:solidFill>
                  <a:srgbClr val="002060"/>
                </a:solidFill>
              </a:rPr>
              <a:t>DOMINICAL</a:t>
            </a:r>
            <a:endParaRPr lang="es-CO" sz="2800" b="1" dirty="0">
              <a:solidFill>
                <a:srgbClr val="002060"/>
              </a:solidFill>
            </a:endParaRPr>
          </a:p>
          <a:p>
            <a:pPr algn="ctr"/>
            <a:r>
              <a:rPr lang="es-CO" sz="2800" dirty="0" smtClean="0">
                <a:solidFill>
                  <a:srgbClr val="FF0000"/>
                </a:solidFill>
              </a:rPr>
              <a:t>Pensará </a:t>
            </a:r>
            <a:r>
              <a:rPr lang="es-CO" sz="2800" dirty="0">
                <a:solidFill>
                  <a:srgbClr val="FF0000"/>
                </a:solidFill>
              </a:rPr>
              <a:t>en mudar los tiempos y la ley. (</a:t>
            </a:r>
            <a:r>
              <a:rPr lang="es-CO" sz="2800" u="sng" dirty="0">
                <a:solidFill>
                  <a:srgbClr val="FF0000"/>
                </a:solidFill>
              </a:rPr>
              <a:t>Daniel 7: 25.</a:t>
            </a:r>
            <a:r>
              <a:rPr lang="es-CO" sz="2800" dirty="0">
                <a:solidFill>
                  <a:srgbClr val="FF0000"/>
                </a:solidFill>
              </a:rPr>
              <a:t>)</a:t>
            </a:r>
          </a:p>
          <a:p>
            <a:pPr algn="ctr"/>
            <a:r>
              <a:rPr lang="es-CO" sz="2800" dirty="0">
                <a:solidFill>
                  <a:srgbClr val="FF0000"/>
                </a:solidFill>
              </a:rPr>
              <a:t> El Hijo del hombre es Señor aun del sábado“ (</a:t>
            </a:r>
            <a:r>
              <a:rPr lang="es-CO" sz="2800" u="sng" dirty="0">
                <a:solidFill>
                  <a:srgbClr val="FF0000"/>
                </a:solidFill>
              </a:rPr>
              <a:t>Mr. 2: 28</a:t>
            </a:r>
            <a:r>
              <a:rPr lang="es-CO" sz="2800" dirty="0">
                <a:solidFill>
                  <a:srgbClr val="FF0000"/>
                </a:solidFill>
              </a:rPr>
              <a:t>).</a:t>
            </a:r>
          </a:p>
          <a:p>
            <a:pPr algn="ctr"/>
            <a:r>
              <a:rPr lang="es-CO" sz="2800" dirty="0">
                <a:solidFill>
                  <a:srgbClr val="FF0000"/>
                </a:solidFill>
              </a:rPr>
              <a:t> El día séptimo es día de descanso, consagrado a Jehová” </a:t>
            </a:r>
            <a:r>
              <a:rPr lang="es-CO" sz="2800" u="sng" dirty="0">
                <a:solidFill>
                  <a:srgbClr val="FF0000"/>
                </a:solidFill>
              </a:rPr>
              <a:t>(Ex 20: 9</a:t>
            </a:r>
            <a:r>
              <a:rPr lang="es-CO" sz="2800" dirty="0">
                <a:solidFill>
                  <a:srgbClr val="FF0000"/>
                </a:solidFill>
              </a:rPr>
              <a:t>). </a:t>
            </a:r>
          </a:p>
          <a:p>
            <a:pPr algn="ctr"/>
            <a:r>
              <a:rPr lang="es-CO" sz="2800" dirty="0">
                <a:solidFill>
                  <a:srgbClr val="FF0000"/>
                </a:solidFill>
              </a:rPr>
              <a:t>El Señor lo llama: Mi día santo. (</a:t>
            </a:r>
            <a:r>
              <a:rPr lang="es-CO" sz="2800" u="sng" dirty="0">
                <a:solidFill>
                  <a:srgbClr val="FF0000"/>
                </a:solidFill>
              </a:rPr>
              <a:t>Isa. 58: 13</a:t>
            </a:r>
            <a:r>
              <a:rPr lang="es-CO" sz="2800" dirty="0">
                <a:solidFill>
                  <a:srgbClr val="FF0000"/>
                </a:solidFill>
              </a:rPr>
              <a:t>)</a:t>
            </a:r>
          </a:p>
        </p:txBody>
      </p:sp>
      <p:pic>
        <p:nvPicPr>
          <p:cNvPr id="1229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7410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81993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wipe(down)">
                                      <p:cBhvr>
                                        <p:cTn id="7" dur="500"/>
                                        <p:tgtEl>
                                          <p:spTgt spid="12290"/>
                                        </p:tgtEl>
                                      </p:cBhvr>
                                    </p:animEffect>
                                  </p:childTnLst>
                                </p:cTn>
                              </p:par>
                              <p:par>
                                <p:cTn id="8" presetID="22" presetClass="entr" presetSubtype="4" fill="hold" nodeType="withEffect">
                                  <p:stCondLst>
                                    <p:cond delay="0"/>
                                  </p:stCondLst>
                                  <p:childTnLst>
                                    <p:set>
                                      <p:cBhvr>
                                        <p:cTn id="9" dur="1" fill="hold">
                                          <p:stCondLst>
                                            <p:cond delay="0"/>
                                          </p:stCondLst>
                                        </p:cTn>
                                        <p:tgtEl>
                                          <p:spTgt spid="12291"/>
                                        </p:tgtEl>
                                        <p:attrNameLst>
                                          <p:attrName>style.visibility</p:attrName>
                                        </p:attrNameLst>
                                      </p:cBhvr>
                                      <p:to>
                                        <p:strVal val="visible"/>
                                      </p:to>
                                    </p:set>
                                    <p:animEffect transition="in" filter="wipe(down)">
                                      <p:cBhvr>
                                        <p:cTn id="10" dur="500"/>
                                        <p:tgtEl>
                                          <p:spTgt spid="12291"/>
                                        </p:tgtEl>
                                      </p:cBhvr>
                                    </p:animEffect>
                                  </p:childTnLst>
                                </p:cTn>
                              </p:par>
                              <p:par>
                                <p:cTn id="11" presetID="22" presetClass="entr" presetSubtype="4" fill="hold" nodeType="withEffect">
                                  <p:stCondLst>
                                    <p:cond delay="0"/>
                                  </p:stCondLst>
                                  <p:childTnLst>
                                    <p:set>
                                      <p:cBhvr>
                                        <p:cTn id="12" dur="1" fill="hold">
                                          <p:stCondLst>
                                            <p:cond delay="0"/>
                                          </p:stCondLst>
                                        </p:cTn>
                                        <p:tgtEl>
                                          <p:spTgt spid="12292"/>
                                        </p:tgtEl>
                                        <p:attrNameLst>
                                          <p:attrName>style.visibility</p:attrName>
                                        </p:attrNameLst>
                                      </p:cBhvr>
                                      <p:to>
                                        <p:strVal val="visible"/>
                                      </p:to>
                                    </p:set>
                                    <p:animEffect transition="in" filter="wipe(down)">
                                      <p:cBhvr>
                                        <p:cTn id="13" dur="500"/>
                                        <p:tgtEl>
                                          <p:spTgt spid="12292"/>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down)">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effectLst>
            <a:glow rad="228600">
              <a:schemeClr val="accent2">
                <a:satMod val="175000"/>
                <a:alpha val="40000"/>
              </a:schemeClr>
            </a:glow>
          </a:effectLst>
          <a:scene3d>
            <a:camera prst="orthographicFront"/>
            <a:lightRig rig="threePt" dir="t"/>
          </a:scene3d>
          <a:sp3d>
            <a:bevelT/>
          </a:sp3d>
        </p:spPr>
        <p:txBody>
          <a:bodyPr/>
          <a:lstStyle/>
          <a:p>
            <a:r>
              <a:rPr lang="es-CO" b="1" dirty="0" smtClean="0"/>
              <a:t>ROMA EN SUS DOS faces</a:t>
            </a:r>
            <a:endParaRPr lang="es-CO" b="1" dirty="0"/>
          </a:p>
        </p:txBody>
      </p:sp>
      <p:sp>
        <p:nvSpPr>
          <p:cNvPr id="3" name="2 Marcador de contenido"/>
          <p:cNvSpPr>
            <a:spLocks noGrp="1"/>
          </p:cNvSpPr>
          <p:nvPr>
            <p:ph idx="1"/>
          </p:nvPr>
        </p:nvSpPr>
        <p:spPr>
          <a:xfrm>
            <a:off x="457200" y="1600200"/>
            <a:ext cx="8229600" cy="4853136"/>
          </a:xfrm>
          <a:solidFill>
            <a:schemeClr val="accent6">
              <a:lumMod val="75000"/>
            </a:schemeClr>
          </a:solidFill>
        </p:spPr>
        <p:txBody>
          <a:bodyPr>
            <a:normAutofit fontScale="85000" lnSpcReduction="20000"/>
          </a:bodyPr>
          <a:lstStyle/>
          <a:p>
            <a:pPr marL="0" indent="0" algn="ctr">
              <a:buNone/>
            </a:pPr>
            <a:r>
              <a:rPr lang="es-CO" sz="4000" b="1" dirty="0"/>
              <a:t>Roma en su fase imperial, mediante Constantino fue el primero en dictar una ley dominical, el año 321. </a:t>
            </a:r>
            <a:endParaRPr lang="es-CO" sz="4000" b="1" dirty="0" smtClean="0"/>
          </a:p>
          <a:p>
            <a:pPr marL="0" indent="0" algn="ctr">
              <a:buNone/>
            </a:pPr>
            <a:r>
              <a:rPr lang="es-CO" dirty="0" smtClean="0"/>
              <a:t>El decreto decía:“ </a:t>
            </a:r>
            <a:r>
              <a:rPr lang="es-CO" dirty="0"/>
              <a:t>Descansen todos los jueces, la plebe de las ciudades, y los oficios de todas las artes </a:t>
            </a:r>
            <a:r>
              <a:rPr lang="es-CO" u="sng" dirty="0" smtClean="0"/>
              <a:t>EL VENERABLE DÍA DEL SOL</a:t>
            </a:r>
            <a:r>
              <a:rPr lang="es-CO" dirty="0" smtClean="0"/>
              <a:t>. </a:t>
            </a:r>
          </a:p>
          <a:p>
            <a:pPr marL="0" indent="0" algn="ctr">
              <a:buNone/>
            </a:pPr>
            <a:r>
              <a:rPr lang="es-CO" dirty="0" smtClean="0"/>
              <a:t>Pero </a:t>
            </a:r>
            <a:r>
              <a:rPr lang="es-CO" dirty="0"/>
              <a:t>trabajen libre y lícitamente en las faenas agrícolas los establecidos en los campos, pues acontece con frecuencia, que en ningún otro día se echa el grano a los surcos y se plantan vides en los hoyos más convenientemente, a fin de que en ocasión del momento no se pierde el beneficio concedido por la celestial providencia”.</a:t>
            </a:r>
          </a:p>
          <a:p>
            <a:endParaRPr lang="es-CO" dirty="0"/>
          </a:p>
          <a:p>
            <a:endParaRPr lang="es-CO"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86" y="-23813"/>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4100" y="4323"/>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468457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9900" y="188640"/>
            <a:ext cx="8229600" cy="2088231"/>
          </a:xfrm>
          <a:solidFill>
            <a:schemeClr val="bg2">
              <a:lumMod val="75000"/>
            </a:schemeClr>
          </a:solidFill>
        </p:spPr>
        <p:txBody>
          <a:bodyPr/>
          <a:lstStyle/>
          <a:p>
            <a:pPr marL="0" indent="0" algn="ctr">
              <a:buNone/>
            </a:pPr>
            <a:r>
              <a:rPr lang="es-CO" b="1" dirty="0" smtClean="0"/>
              <a:t>Roma en su fase religiosa </a:t>
            </a:r>
            <a:r>
              <a:rPr lang="es-CO" b="1" dirty="0"/>
              <a:t>en los siguientes años, mediante distintos concilios y diferentes papas, fueron oficializando el domingo como día de descanso</a:t>
            </a:r>
            <a:r>
              <a:rPr lang="es-CO" dirty="0"/>
              <a:t>: </a:t>
            </a:r>
            <a:endParaRPr lang="es-CO" dirty="0" smtClean="0"/>
          </a:p>
        </p:txBody>
      </p:sp>
      <p:sp>
        <p:nvSpPr>
          <p:cNvPr id="4" name="3 Pergamino vertical"/>
          <p:cNvSpPr/>
          <p:nvPr/>
        </p:nvSpPr>
        <p:spPr>
          <a:xfrm>
            <a:off x="1043608" y="2564904"/>
            <a:ext cx="7056784" cy="4032448"/>
          </a:xfrm>
          <a:prstGeom prst="verticalScroll">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dirty="0">
                <a:solidFill>
                  <a:srgbClr val="002060"/>
                </a:solidFill>
              </a:rPr>
              <a:t>Concilio de </a:t>
            </a:r>
            <a:r>
              <a:rPr lang="es-CO" sz="3600" b="1" dirty="0" smtClean="0">
                <a:solidFill>
                  <a:srgbClr val="002060"/>
                </a:solidFill>
              </a:rPr>
              <a:t>Arlés</a:t>
            </a:r>
            <a:r>
              <a:rPr lang="es-CO" sz="3600" b="1" dirty="0">
                <a:solidFill>
                  <a:srgbClr val="002060"/>
                </a:solidFill>
              </a:rPr>
              <a:t> </a:t>
            </a:r>
            <a:r>
              <a:rPr lang="es-CO" sz="3600" b="1" dirty="0" smtClean="0">
                <a:solidFill>
                  <a:srgbClr val="002060"/>
                </a:solidFill>
              </a:rPr>
              <a:t>314. </a:t>
            </a:r>
          </a:p>
          <a:p>
            <a:pPr algn="ctr"/>
            <a:r>
              <a:rPr lang="es-CO" sz="3600" b="1" dirty="0" smtClean="0">
                <a:solidFill>
                  <a:srgbClr val="002060"/>
                </a:solidFill>
              </a:rPr>
              <a:t>Concilio </a:t>
            </a:r>
            <a:r>
              <a:rPr lang="es-CO" sz="3600" b="1" dirty="0">
                <a:solidFill>
                  <a:srgbClr val="002060"/>
                </a:solidFill>
              </a:rPr>
              <a:t>de Nicea 325. </a:t>
            </a:r>
            <a:endParaRPr lang="es-CO" sz="3600" b="1" dirty="0" smtClean="0">
              <a:solidFill>
                <a:srgbClr val="002060"/>
              </a:solidFill>
            </a:endParaRPr>
          </a:p>
          <a:p>
            <a:pPr algn="ctr"/>
            <a:r>
              <a:rPr lang="es-CO" sz="3600" b="1" dirty="0" smtClean="0">
                <a:solidFill>
                  <a:srgbClr val="002060"/>
                </a:solidFill>
              </a:rPr>
              <a:t>Concilio </a:t>
            </a:r>
            <a:r>
              <a:rPr lang="es-CO" sz="3600" b="1" dirty="0">
                <a:solidFill>
                  <a:srgbClr val="002060"/>
                </a:solidFill>
              </a:rPr>
              <a:t>de Laodicea, 381 y 434. </a:t>
            </a:r>
            <a:endParaRPr lang="es-CO" sz="3600" b="1" dirty="0" smtClean="0">
              <a:solidFill>
                <a:srgbClr val="002060"/>
              </a:solidFill>
            </a:endParaRPr>
          </a:p>
          <a:p>
            <a:pPr algn="ctr"/>
            <a:r>
              <a:rPr lang="es-CO" sz="3600" b="1" dirty="0" smtClean="0">
                <a:solidFill>
                  <a:srgbClr val="002060"/>
                </a:solidFill>
              </a:rPr>
              <a:t>Concilio </a:t>
            </a:r>
            <a:r>
              <a:rPr lang="es-CO" sz="3600" b="1" dirty="0">
                <a:solidFill>
                  <a:srgbClr val="002060"/>
                </a:solidFill>
              </a:rPr>
              <a:t>de Cartago, 397</a:t>
            </a: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410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359793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effectLst>
            <a:glow rad="228600">
              <a:schemeClr val="accent2">
                <a:satMod val="175000"/>
                <a:alpha val="40000"/>
              </a:schemeClr>
            </a:glow>
          </a:effectLst>
          <a:scene3d>
            <a:camera prst="orthographicFront"/>
            <a:lightRig rig="threePt" dir="t"/>
          </a:scene3d>
          <a:sp3d>
            <a:bevelT prst="relaxedInset"/>
          </a:sp3d>
        </p:spPr>
        <p:txBody>
          <a:bodyPr/>
          <a:lstStyle/>
          <a:p>
            <a:r>
              <a:rPr lang="es-CO" dirty="0"/>
              <a:t>CARTA APOSTÓLICA DIES DOMINI </a:t>
            </a:r>
          </a:p>
        </p:txBody>
      </p:sp>
      <p:sp>
        <p:nvSpPr>
          <p:cNvPr id="3" name="2 Marcador de contenido"/>
          <p:cNvSpPr>
            <a:spLocks noGrp="1"/>
          </p:cNvSpPr>
          <p:nvPr>
            <p:ph idx="1"/>
          </p:nvPr>
        </p:nvSpPr>
        <p:spPr>
          <a:xfrm>
            <a:off x="457200" y="1600200"/>
            <a:ext cx="8229600" cy="5141168"/>
          </a:xfrm>
          <a:solidFill>
            <a:schemeClr val="accent6">
              <a:lumMod val="75000"/>
            </a:schemeClr>
          </a:solidFill>
        </p:spPr>
        <p:txBody>
          <a:bodyPr>
            <a:normAutofit fontScale="77500" lnSpcReduction="20000"/>
          </a:bodyPr>
          <a:lstStyle/>
          <a:p>
            <a:pPr marL="0" indent="0" algn="ctr">
              <a:buNone/>
            </a:pPr>
            <a:r>
              <a:rPr lang="es-CO" sz="3800" b="1" dirty="0" smtClean="0"/>
              <a:t>Juan </a:t>
            </a:r>
            <a:r>
              <a:rPr lang="es-CO" sz="3800" b="1" dirty="0"/>
              <a:t>Pablo II en 1998 reconoció esto y dijo: </a:t>
            </a:r>
            <a:endParaRPr lang="es-CO" sz="3800" b="1" dirty="0" smtClean="0"/>
          </a:p>
          <a:p>
            <a:pPr marL="0" indent="0" algn="ctr">
              <a:buNone/>
            </a:pPr>
            <a:r>
              <a:rPr lang="es-CO" dirty="0" smtClean="0"/>
              <a:t>“Solamente </a:t>
            </a:r>
            <a:r>
              <a:rPr lang="es-CO" dirty="0"/>
              <a:t>en el siglo IV, la ley civil del Imperio Romano reconoció el ritmo semanal, disponiendo que en el </a:t>
            </a:r>
            <a:r>
              <a:rPr lang="es-CO" dirty="0" smtClean="0"/>
              <a:t>«</a:t>
            </a:r>
            <a:r>
              <a:rPr lang="es-CO" u="sng" dirty="0" smtClean="0"/>
              <a:t>DÍA DEL SOL</a:t>
            </a:r>
            <a:r>
              <a:rPr lang="es-CO" dirty="0" smtClean="0"/>
              <a:t>» </a:t>
            </a:r>
            <a:r>
              <a:rPr lang="es-CO" dirty="0"/>
              <a:t>los jueces, las poblaciones de las ciudades y las corporaciones de los diferentes oficios dejaran de trabajar. </a:t>
            </a:r>
            <a:endParaRPr lang="es-CO" dirty="0" smtClean="0"/>
          </a:p>
          <a:p>
            <a:pPr marL="0" indent="0" algn="ctr">
              <a:buNone/>
            </a:pPr>
            <a:endParaRPr lang="es-CO" b="1" dirty="0" smtClean="0">
              <a:solidFill>
                <a:srgbClr val="0070C0"/>
              </a:solidFill>
            </a:endParaRPr>
          </a:p>
          <a:p>
            <a:pPr marL="0" indent="0" algn="ctr">
              <a:buNone/>
            </a:pPr>
            <a:r>
              <a:rPr lang="es-CO" b="1" dirty="0" smtClean="0">
                <a:solidFill>
                  <a:srgbClr val="0070C0"/>
                </a:solidFill>
              </a:rPr>
              <a:t>Los </a:t>
            </a:r>
            <a:r>
              <a:rPr lang="es-CO" b="1" dirty="0">
                <a:solidFill>
                  <a:srgbClr val="0070C0"/>
                </a:solidFill>
              </a:rPr>
              <a:t>cristianos se alegraron de ver superados así los obstáculos que hasta entonces habían hecho heroica a veces la observancia del </a:t>
            </a:r>
            <a:r>
              <a:rPr lang="es-CO" b="1" u="sng" dirty="0">
                <a:solidFill>
                  <a:srgbClr val="0070C0"/>
                </a:solidFill>
              </a:rPr>
              <a:t>día del Señor</a:t>
            </a:r>
            <a:r>
              <a:rPr lang="es-CO" b="1" dirty="0">
                <a:solidFill>
                  <a:srgbClr val="0070C0"/>
                </a:solidFill>
              </a:rPr>
              <a:t>. Ellos podían dedicarse ya a la oración en común sin impedimentos. </a:t>
            </a:r>
            <a:endParaRPr lang="es-CO" b="1" dirty="0" smtClean="0">
              <a:solidFill>
                <a:srgbClr val="0070C0"/>
              </a:solidFill>
            </a:endParaRPr>
          </a:p>
          <a:p>
            <a:pPr marL="0" indent="0">
              <a:buNone/>
            </a:pPr>
            <a:r>
              <a:rPr lang="es-CO" dirty="0" smtClean="0"/>
              <a:t>Los </a:t>
            </a:r>
            <a:r>
              <a:rPr lang="es-CO" dirty="0"/>
              <a:t>Concilios han mantenido, incluso después de la caída del Imperio, las disposiciones relativas al descanso festivo”. </a:t>
            </a:r>
            <a:endParaRPr lang="es-CO" dirty="0" smtClean="0"/>
          </a:p>
          <a:p>
            <a:pPr marL="0" indent="0" algn="ctr">
              <a:buNone/>
            </a:pPr>
            <a:r>
              <a:rPr lang="es-CO" u="sng" dirty="0" smtClean="0"/>
              <a:t>(</a:t>
            </a:r>
            <a:r>
              <a:rPr lang="es-CO" u="sng" dirty="0"/>
              <a:t>Juan Pablo II, Carta Apostólica, del 31 de mayo del 1998, </a:t>
            </a:r>
            <a:r>
              <a:rPr lang="es-CO" u="sng" dirty="0" smtClean="0"/>
              <a:t>Diez Domini).</a:t>
            </a:r>
            <a:endParaRPr lang="es-CO" u="sng" dirty="0"/>
          </a:p>
          <a:p>
            <a:endParaRPr lang="es-CO"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410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813930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p:cTn id="1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9" dur="500"/>
                                        <p:tgtEl>
                                          <p:spTgt spid="3">
                                            <p:txEl>
                                              <p:pRg st="3" end="3"/>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calcmode="lin" valueType="num">
                                      <p:cBhvr>
                                        <p:cTn id="2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4" dur="500"/>
                                        <p:tgtEl>
                                          <p:spTgt spid="3">
                                            <p:txEl>
                                              <p:pRg st="4" end="4"/>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p:cTn id="2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2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effectLst>
            <a:glow rad="228600">
              <a:schemeClr val="accent2">
                <a:satMod val="175000"/>
                <a:alpha val="40000"/>
              </a:schemeClr>
            </a:glow>
          </a:effectLst>
          <a:scene3d>
            <a:camera prst="orthographicFront"/>
            <a:lightRig rig="threePt" dir="t"/>
          </a:scene3d>
          <a:sp3d>
            <a:bevelT prst="relaxedInset"/>
          </a:sp3d>
        </p:spPr>
        <p:txBody>
          <a:bodyPr>
            <a:normAutofit/>
          </a:bodyPr>
          <a:lstStyle/>
          <a:p>
            <a:r>
              <a:rPr lang="es-CO" b="1" dirty="0"/>
              <a:t>CERCANÍA DE LA LEY </a:t>
            </a:r>
            <a:r>
              <a:rPr lang="es-CO" b="1" dirty="0" smtClean="0"/>
              <a:t>DOMINICAL</a:t>
            </a:r>
            <a:endParaRPr lang="es-CO" b="1" dirty="0"/>
          </a:p>
        </p:txBody>
      </p:sp>
      <p:sp>
        <p:nvSpPr>
          <p:cNvPr id="3" name="2 Marcador de contenido"/>
          <p:cNvSpPr>
            <a:spLocks noGrp="1"/>
          </p:cNvSpPr>
          <p:nvPr>
            <p:ph idx="1"/>
          </p:nvPr>
        </p:nvSpPr>
        <p:spPr>
          <a:xfrm>
            <a:off x="457200" y="1600200"/>
            <a:ext cx="8229600" cy="4997152"/>
          </a:xfrm>
          <a:solidFill>
            <a:schemeClr val="accent6">
              <a:lumMod val="75000"/>
            </a:schemeClr>
          </a:solidFill>
        </p:spPr>
        <p:txBody>
          <a:bodyPr>
            <a:normAutofit fontScale="77500" lnSpcReduction="20000"/>
          </a:bodyPr>
          <a:lstStyle/>
          <a:p>
            <a:pPr marL="0" indent="0" algn="ctr">
              <a:buNone/>
            </a:pPr>
            <a:r>
              <a:rPr lang="es-CO" sz="4400" b="1" dirty="0" smtClean="0"/>
              <a:t>El </a:t>
            </a:r>
            <a:r>
              <a:rPr lang="es-CO" sz="4400" b="1" dirty="0"/>
              <a:t>Catecismo Católico de 1994, de Joseph Ratzinger, dice sobre el descanso dominical: </a:t>
            </a:r>
          </a:p>
          <a:p>
            <a:pPr marL="0" indent="0" algn="ctr">
              <a:buNone/>
            </a:pPr>
            <a:r>
              <a:rPr lang="es-CO" dirty="0" smtClean="0"/>
              <a:t>“</a:t>
            </a:r>
            <a:r>
              <a:rPr lang="es-CO" u="sng" dirty="0" smtClean="0">
                <a:solidFill>
                  <a:srgbClr val="0070C0"/>
                </a:solidFill>
              </a:rPr>
              <a:t>LA SANTIFICACIÓN DEL DOMINGO</a:t>
            </a:r>
            <a:r>
              <a:rPr lang="es-CO" dirty="0" smtClean="0">
                <a:solidFill>
                  <a:srgbClr val="0070C0"/>
                </a:solidFill>
              </a:rPr>
              <a:t> </a:t>
            </a:r>
            <a:r>
              <a:rPr lang="es-CO" dirty="0"/>
              <a:t>y los días santos de guardar requieren un esfuerzo común… A pesar de las estrecheces económicas, las autoridades públicas deberían garantizar a los ciudadanos un tiempo especial para dedicarlo al descanso y a la adoración divina . Los empleadores tienen similares obligaciones hacia sus empleados</a:t>
            </a:r>
            <a:r>
              <a:rPr lang="es-CO" dirty="0" smtClean="0"/>
              <a:t>”.</a:t>
            </a:r>
          </a:p>
          <a:p>
            <a:pPr marL="0" indent="0" algn="ctr">
              <a:buNone/>
            </a:pPr>
            <a:r>
              <a:rPr lang="es-CO" dirty="0" smtClean="0"/>
              <a:t> </a:t>
            </a:r>
            <a:r>
              <a:rPr lang="es-CO" dirty="0"/>
              <a:t>Además, se añade, “</a:t>
            </a:r>
            <a:r>
              <a:rPr lang="es-CO" b="1" dirty="0">
                <a:solidFill>
                  <a:srgbClr val="0070C0"/>
                </a:solidFill>
              </a:rPr>
              <a:t>En aras del respeto a la libertad religiosa y al bien común de todos, los cristianos deberían procurar que se reconozcan el domingo y los días santos de la iglesia como día de descanso obligatorio</a:t>
            </a:r>
            <a:r>
              <a:rPr lang="es-CO" dirty="0"/>
              <a:t>”. </a:t>
            </a:r>
            <a:endParaRPr lang="es-CO" dirty="0" smtClean="0"/>
          </a:p>
          <a:p>
            <a:pPr marL="0" indent="0" algn="ctr">
              <a:buNone/>
            </a:pPr>
            <a:endParaRPr lang="es-CO" dirty="0" smtClean="0"/>
          </a:p>
          <a:p>
            <a:pPr marL="0" indent="0" algn="ctr">
              <a:buNone/>
            </a:pPr>
            <a:r>
              <a:rPr lang="es-CO" b="1" u="sng" dirty="0" smtClean="0"/>
              <a:t>(</a:t>
            </a:r>
            <a:r>
              <a:rPr lang="es-CO" b="1" u="sng" dirty="0"/>
              <a:t>Párrafos, 2175 y en especial los números 2187 y 2188</a:t>
            </a:r>
            <a:r>
              <a:rPr lang="es-CO" b="1" u="sng" dirty="0" smtClean="0"/>
              <a:t>)</a:t>
            </a:r>
            <a:endParaRPr lang="es-CO" b="1" u="sng" dirty="0"/>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4100" y="4841"/>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851002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a:normAutofit/>
          </a:bodyPr>
          <a:lstStyle/>
          <a:p>
            <a:r>
              <a:rPr lang="es-CO" sz="4800" b="1" dirty="0" smtClean="0"/>
              <a:t>¿Qué </a:t>
            </a:r>
            <a:r>
              <a:rPr lang="es-CO" sz="4800" b="1" dirty="0"/>
              <a:t>dice Elena G. de </a:t>
            </a:r>
            <a:r>
              <a:rPr lang="es-CO" sz="4800" b="1" dirty="0" smtClean="0"/>
              <a:t>White?</a:t>
            </a:r>
            <a:endParaRPr lang="es-CO" sz="4800" b="1" dirty="0"/>
          </a:p>
        </p:txBody>
      </p:sp>
      <p:sp>
        <p:nvSpPr>
          <p:cNvPr id="3" name="2 Marcador de contenido"/>
          <p:cNvSpPr>
            <a:spLocks noGrp="1"/>
          </p:cNvSpPr>
          <p:nvPr>
            <p:ph idx="1"/>
          </p:nvPr>
        </p:nvSpPr>
        <p:spPr>
          <a:xfrm>
            <a:off x="457200" y="1600200"/>
            <a:ext cx="8229600" cy="5069160"/>
          </a:xfrm>
          <a:solidFill>
            <a:schemeClr val="accent6">
              <a:lumMod val="75000"/>
            </a:schemeClr>
          </a:solidFill>
        </p:spPr>
        <p:txBody>
          <a:bodyPr>
            <a:normAutofit fontScale="77500" lnSpcReduction="20000"/>
          </a:bodyPr>
          <a:lstStyle/>
          <a:p>
            <a:pPr marL="0" indent="0" algn="ctr">
              <a:buNone/>
            </a:pPr>
            <a:r>
              <a:rPr lang="es-CO" sz="3800" b="1" dirty="0"/>
              <a:t>Elena G. de </a:t>
            </a:r>
            <a:r>
              <a:rPr lang="es-CO" sz="3800" b="1" dirty="0" smtClean="0"/>
              <a:t>White describe con claridad lo </a:t>
            </a:r>
            <a:r>
              <a:rPr lang="es-CO" sz="3800" b="1" dirty="0"/>
              <a:t>que está aconteciendo: </a:t>
            </a:r>
            <a:endParaRPr lang="es-CO" sz="3800" b="1" dirty="0" smtClean="0"/>
          </a:p>
          <a:p>
            <a:pPr marL="0" indent="0" algn="ctr">
              <a:buNone/>
            </a:pPr>
            <a:r>
              <a:rPr lang="es-CO" dirty="0" smtClean="0"/>
              <a:t>“Mientras </a:t>
            </a:r>
            <a:r>
              <a:rPr lang="es-CO" dirty="0"/>
              <a:t>los hombres duermen, Satanás está arreglando activamente los asuntos para que el pueblo de Dios no pueda alcanzar misericordia o justicia. </a:t>
            </a:r>
            <a:endParaRPr lang="es-CO" dirty="0" smtClean="0"/>
          </a:p>
          <a:p>
            <a:pPr marL="0" indent="0" algn="ctr">
              <a:buNone/>
            </a:pPr>
            <a:endParaRPr lang="es-CO" dirty="0" smtClean="0"/>
          </a:p>
          <a:p>
            <a:pPr marL="0" indent="0" algn="ctr">
              <a:buNone/>
            </a:pPr>
            <a:r>
              <a:rPr lang="es-CO" b="1" dirty="0" smtClean="0">
                <a:solidFill>
                  <a:srgbClr val="0070C0"/>
                </a:solidFill>
              </a:rPr>
              <a:t>El </a:t>
            </a:r>
            <a:r>
              <a:rPr lang="es-CO" b="1" dirty="0">
                <a:solidFill>
                  <a:srgbClr val="0070C0"/>
                </a:solidFill>
              </a:rPr>
              <a:t>movimiento dominical está abriéndose paso en las tinieblas. Líderes están ocultando el verdadero asunto, y muchos que se unen con el movimiento no ven hacia dónde se dirige la corriente subterránea. </a:t>
            </a:r>
            <a:r>
              <a:rPr lang="es-CO" b="1" dirty="0" smtClean="0">
                <a:solidFill>
                  <a:srgbClr val="0070C0"/>
                </a:solidFill>
              </a:rPr>
              <a:t>Sus </a:t>
            </a:r>
            <a:r>
              <a:rPr lang="es-CO" b="1" dirty="0">
                <a:solidFill>
                  <a:srgbClr val="0070C0"/>
                </a:solidFill>
              </a:rPr>
              <a:t>profesiones de fe son suaves y benignas, y aparentemente cristianas; pero cuando hable, revelará el espíritu del dragón</a:t>
            </a:r>
            <a:r>
              <a:rPr lang="es-CO" b="1" dirty="0" smtClean="0">
                <a:solidFill>
                  <a:srgbClr val="0070C0"/>
                </a:solidFill>
              </a:rPr>
              <a:t>”.</a:t>
            </a:r>
          </a:p>
          <a:p>
            <a:pPr marL="0" indent="0" algn="ctr">
              <a:buNone/>
            </a:pPr>
            <a:endParaRPr lang="es-CO" b="1" u="sng" dirty="0" smtClean="0"/>
          </a:p>
          <a:p>
            <a:pPr marL="0" indent="0" algn="ctr">
              <a:buNone/>
            </a:pPr>
            <a:r>
              <a:rPr lang="es-CO" b="1" u="sng" dirty="0" smtClean="0"/>
              <a:t>( </a:t>
            </a:r>
            <a:r>
              <a:rPr lang="es-CO" b="1" u="sng" dirty="0"/>
              <a:t>The Watchman , p. 11, 25 diciembre de 1906).</a:t>
            </a:r>
          </a:p>
          <a:p>
            <a:endParaRPr lang="es-CO" dirty="0"/>
          </a:p>
          <a:p>
            <a:endParaRPr lang="es-CO"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410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9528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p:cTn id="1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9" dur="500"/>
                                        <p:tgtEl>
                                          <p:spTgt spid="3">
                                            <p:txEl>
                                              <p:pRg st="3" end="3"/>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calcmode="lin" valueType="num">
                                      <p:cBhvr>
                                        <p:cTn id="2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2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32087" y="3645024"/>
            <a:ext cx="7128792" cy="2621549"/>
          </a:xfrm>
          <a:solidFill>
            <a:schemeClr val="bg2">
              <a:lumMod val="90000"/>
            </a:schemeClr>
          </a:solidFill>
        </p:spPr>
        <p:txBody>
          <a:bodyPr>
            <a:normAutofit fontScale="92500"/>
          </a:bodyPr>
          <a:lstStyle/>
          <a:p>
            <a:pPr marL="0" indent="0">
              <a:buNone/>
            </a:pPr>
            <a:r>
              <a:rPr lang="es-CO" dirty="0" smtClean="0"/>
              <a:t>Y </a:t>
            </a:r>
            <a:r>
              <a:rPr lang="es-CO" dirty="0"/>
              <a:t>se les pedirá que renuncien al sábado y que se adhieran a la observancia del domingo a riesgo de perder su libertad y sus vidas”. </a:t>
            </a:r>
            <a:endParaRPr lang="es-CO" dirty="0" smtClean="0"/>
          </a:p>
          <a:p>
            <a:pPr marL="0" indent="0">
              <a:buNone/>
            </a:pPr>
            <a:r>
              <a:rPr lang="es-CO" sz="3000" u="sng" dirty="0" smtClean="0"/>
              <a:t>(Elena </a:t>
            </a:r>
            <a:r>
              <a:rPr lang="es-CO" sz="3000" u="sng" dirty="0"/>
              <a:t>G. de White, The Southern </a:t>
            </a:r>
            <a:r>
              <a:rPr lang="es-CO" sz="3000" u="sng" dirty="0" err="1"/>
              <a:t>Work</a:t>
            </a:r>
            <a:r>
              <a:rPr lang="es-CO" sz="3000" u="sng" dirty="0"/>
              <a:t> , p. 69).</a:t>
            </a:r>
          </a:p>
          <a:p>
            <a:endParaRPr lang="es-CO" dirty="0"/>
          </a:p>
        </p:txBody>
      </p:sp>
      <p:sp>
        <p:nvSpPr>
          <p:cNvPr id="7" name="6 Rectángulo redondeado"/>
          <p:cNvSpPr/>
          <p:nvPr/>
        </p:nvSpPr>
        <p:spPr>
          <a:xfrm>
            <a:off x="1004095" y="476672"/>
            <a:ext cx="6984776" cy="2736304"/>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1946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1" y="762942"/>
            <a:ext cx="6840760" cy="2163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72"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5"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7410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162172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effectLst>
            <a:glow rad="228600">
              <a:schemeClr val="accent2">
                <a:satMod val="175000"/>
                <a:alpha val="40000"/>
              </a:schemeClr>
            </a:glow>
          </a:effectLst>
          <a:scene3d>
            <a:camera prst="orthographicFront"/>
            <a:lightRig rig="threePt" dir="t"/>
          </a:scene3d>
          <a:sp3d>
            <a:bevelT prst="relaxedInset"/>
          </a:sp3d>
        </p:spPr>
        <p:txBody>
          <a:bodyPr>
            <a:normAutofit fontScale="90000"/>
          </a:bodyPr>
          <a:lstStyle/>
          <a:p>
            <a:r>
              <a:rPr lang="es-CO" b="1" dirty="0"/>
              <a:t>CONDICIONES PARA QUE SE DECRETE UNA LEY DOMINICAL </a:t>
            </a:r>
            <a:r>
              <a:rPr lang="es-CO" b="1" dirty="0" smtClean="0"/>
              <a:t>EFECTIVA</a:t>
            </a:r>
            <a:endParaRPr lang="es-CO" b="1" dirty="0"/>
          </a:p>
        </p:txBody>
      </p:sp>
      <p:sp>
        <p:nvSpPr>
          <p:cNvPr id="3" name="2 Marcador de contenido"/>
          <p:cNvSpPr>
            <a:spLocks noGrp="1"/>
          </p:cNvSpPr>
          <p:nvPr>
            <p:ph idx="1"/>
          </p:nvPr>
        </p:nvSpPr>
        <p:spPr/>
        <p:txBody>
          <a:bodyPr>
            <a:normAutofit/>
          </a:bodyPr>
          <a:lstStyle/>
          <a:p>
            <a:pPr marL="0" indent="0" algn="ctr">
              <a:buNone/>
            </a:pPr>
            <a:r>
              <a:rPr lang="es-CO" dirty="0" smtClean="0"/>
              <a:t>“Y </a:t>
            </a:r>
            <a:r>
              <a:rPr lang="es-CO" dirty="0"/>
              <a:t>vi una de sus cabezas como herida de muerte, y la llaga de su muerte fue curada; y toda la tierra maravillada, siguió a la bestia.” </a:t>
            </a:r>
            <a:r>
              <a:rPr lang="es-CO" b="1" u="sng" dirty="0"/>
              <a:t>Apocalipsis </a:t>
            </a:r>
            <a:r>
              <a:rPr lang="es-CO" b="1" u="sng" dirty="0" smtClean="0"/>
              <a:t>13:3</a:t>
            </a:r>
            <a:endParaRPr lang="es-CO" b="1" u="sng" dirty="0"/>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3573016"/>
            <a:ext cx="6336704" cy="3171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182"/>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7410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06634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21506"/>
                                        </p:tgtEl>
                                        <p:attrNameLst>
                                          <p:attrName>style.visibility</p:attrName>
                                        </p:attrNameLst>
                                      </p:cBhvr>
                                      <p:to>
                                        <p:strVal val="visible"/>
                                      </p:to>
                                    </p:set>
                                    <p:animEffect transition="in" filter="fade">
                                      <p:cBhvr>
                                        <p:cTn id="12" dur="2000"/>
                                        <p:tgtEl>
                                          <p:spTgt spid="21506"/>
                                        </p:tgtEl>
                                      </p:cBhvr>
                                    </p:animEffect>
                                    <p:anim calcmode="lin" valueType="num">
                                      <p:cBhvr>
                                        <p:cTn id="13" dur="2000" fill="hold"/>
                                        <p:tgtEl>
                                          <p:spTgt spid="21506"/>
                                        </p:tgtEl>
                                        <p:attrNameLst>
                                          <p:attrName>ppt_w</p:attrName>
                                        </p:attrNameLst>
                                      </p:cBhvr>
                                      <p:tavLst>
                                        <p:tav tm="0" fmla="#ppt_w*sin(2.5*pi*$)">
                                          <p:val>
                                            <p:fltVal val="0"/>
                                          </p:val>
                                        </p:tav>
                                        <p:tav tm="100000">
                                          <p:val>
                                            <p:fltVal val="1"/>
                                          </p:val>
                                        </p:tav>
                                      </p:tavLst>
                                    </p:anim>
                                    <p:anim calcmode="lin" valueType="num">
                                      <p:cBhvr>
                                        <p:cTn id="14" dur="2000" fill="hold"/>
                                        <p:tgtEl>
                                          <p:spTgt spid="2150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effectLst>
            <a:glow rad="228600">
              <a:schemeClr val="accent2">
                <a:satMod val="175000"/>
                <a:alpha val="40000"/>
              </a:schemeClr>
            </a:glow>
          </a:effectLst>
          <a:scene3d>
            <a:camera prst="orthographicFront"/>
            <a:lightRig rig="threePt" dir="t"/>
          </a:scene3d>
          <a:sp3d>
            <a:bevelT prst="relaxedInset"/>
          </a:sp3d>
        </p:spPr>
        <p:txBody>
          <a:bodyPr>
            <a:normAutofit fontScale="90000"/>
          </a:bodyPr>
          <a:lstStyle/>
          <a:p>
            <a:r>
              <a:rPr lang="es-CO" dirty="0"/>
              <a:t>LA BESTIA CUYA HERIDA FUE SANADA APOCALIPSIS 13 </a:t>
            </a:r>
          </a:p>
        </p:txBody>
      </p:sp>
      <p:sp>
        <p:nvSpPr>
          <p:cNvPr id="3" name="2 Marcador de contenido"/>
          <p:cNvSpPr>
            <a:spLocks noGrp="1"/>
          </p:cNvSpPr>
          <p:nvPr>
            <p:ph idx="1"/>
          </p:nvPr>
        </p:nvSpPr>
        <p:spPr>
          <a:xfrm>
            <a:off x="457200" y="1600200"/>
            <a:ext cx="8229600" cy="4997152"/>
          </a:xfrm>
          <a:solidFill>
            <a:schemeClr val="accent6">
              <a:lumMod val="60000"/>
              <a:lumOff val="40000"/>
            </a:schemeClr>
          </a:solidFill>
        </p:spPr>
        <p:txBody>
          <a:bodyPr>
            <a:normAutofit fontScale="85000" lnSpcReduction="20000"/>
          </a:bodyPr>
          <a:lstStyle/>
          <a:p>
            <a:pPr marL="0" indent="0" algn="ctr">
              <a:buNone/>
            </a:pPr>
            <a:r>
              <a:rPr lang="es-CO" dirty="0" smtClean="0"/>
              <a:t>“... </a:t>
            </a:r>
            <a:r>
              <a:rPr lang="es-CO" dirty="0"/>
              <a:t>y se maravilló toda la tierra en pos de la bestia, y adoraron al dragón que había dado autoridad a la bestia, y adoraron a la bestia, diciendo: ¿Quién como la bestia, y quién podrá luchar contra ella? </a:t>
            </a:r>
            <a:r>
              <a:rPr lang="es-CO" u="sng" dirty="0"/>
              <a:t>Apocalipsis </a:t>
            </a:r>
            <a:r>
              <a:rPr lang="es-CO" u="sng" dirty="0" smtClean="0"/>
              <a:t>13:4</a:t>
            </a:r>
            <a:r>
              <a:rPr lang="es-CO" dirty="0" smtClean="0"/>
              <a:t>.</a:t>
            </a:r>
            <a:endParaRPr lang="es-CO" dirty="0"/>
          </a:p>
          <a:p>
            <a:pPr marL="0" indent="0" algn="ctr">
              <a:buNone/>
            </a:pPr>
            <a:endParaRPr lang="es-CO" dirty="0" smtClean="0"/>
          </a:p>
          <a:p>
            <a:pPr marL="0" indent="0" algn="ctr">
              <a:buNone/>
            </a:pPr>
            <a:r>
              <a:rPr lang="es-CO" b="1" dirty="0" smtClean="0">
                <a:solidFill>
                  <a:srgbClr val="0070C0"/>
                </a:solidFill>
              </a:rPr>
              <a:t>Recuperar </a:t>
            </a:r>
            <a:r>
              <a:rPr lang="es-CO" b="1" dirty="0">
                <a:solidFill>
                  <a:srgbClr val="0070C0"/>
                </a:solidFill>
              </a:rPr>
              <a:t>la hegemonía mundial. </a:t>
            </a:r>
            <a:endParaRPr lang="es-CO" b="1" dirty="0" smtClean="0">
              <a:solidFill>
                <a:srgbClr val="0070C0"/>
              </a:solidFill>
            </a:endParaRPr>
          </a:p>
          <a:p>
            <a:pPr marL="0" indent="0" algn="ctr">
              <a:buNone/>
            </a:pPr>
            <a:r>
              <a:rPr lang="es-CO" b="1" dirty="0" smtClean="0">
                <a:solidFill>
                  <a:srgbClr val="0070C0"/>
                </a:solidFill>
              </a:rPr>
              <a:t>Unión </a:t>
            </a:r>
            <a:r>
              <a:rPr lang="es-CO" b="1" dirty="0">
                <a:solidFill>
                  <a:srgbClr val="0070C0"/>
                </a:solidFill>
              </a:rPr>
              <a:t>de iglesias. Unión de religiones. </a:t>
            </a:r>
            <a:endParaRPr lang="es-CO" b="1" dirty="0" smtClean="0">
              <a:solidFill>
                <a:srgbClr val="0070C0"/>
              </a:solidFill>
            </a:endParaRPr>
          </a:p>
          <a:p>
            <a:pPr marL="0" indent="0" algn="ctr">
              <a:buNone/>
            </a:pPr>
            <a:r>
              <a:rPr lang="es-CO" b="1" dirty="0" smtClean="0">
                <a:solidFill>
                  <a:srgbClr val="0070C0"/>
                </a:solidFill>
              </a:rPr>
              <a:t>Dependencia </a:t>
            </a:r>
            <a:r>
              <a:rPr lang="es-CO" b="1" dirty="0">
                <a:solidFill>
                  <a:srgbClr val="0070C0"/>
                </a:solidFill>
              </a:rPr>
              <a:t>económica. </a:t>
            </a:r>
            <a:endParaRPr lang="es-CO" b="1" dirty="0" smtClean="0">
              <a:solidFill>
                <a:srgbClr val="0070C0"/>
              </a:solidFill>
            </a:endParaRPr>
          </a:p>
          <a:p>
            <a:pPr marL="0" indent="0" algn="ctr">
              <a:buNone/>
            </a:pPr>
            <a:r>
              <a:rPr lang="es-CO" b="1" dirty="0" smtClean="0">
                <a:solidFill>
                  <a:srgbClr val="0070C0"/>
                </a:solidFill>
              </a:rPr>
              <a:t>Recibir </a:t>
            </a:r>
            <a:r>
              <a:rPr lang="es-CO" b="1" dirty="0">
                <a:solidFill>
                  <a:srgbClr val="0070C0"/>
                </a:solidFill>
              </a:rPr>
              <a:t>la adoración mundial. </a:t>
            </a:r>
            <a:endParaRPr lang="es-CO" b="1" dirty="0" smtClean="0">
              <a:solidFill>
                <a:srgbClr val="0070C0"/>
              </a:solidFill>
            </a:endParaRPr>
          </a:p>
          <a:p>
            <a:pPr marL="0" indent="0" algn="ctr">
              <a:buNone/>
            </a:pPr>
            <a:r>
              <a:rPr lang="es-CO" b="1" dirty="0" smtClean="0">
                <a:solidFill>
                  <a:srgbClr val="0070C0"/>
                </a:solidFill>
              </a:rPr>
              <a:t>La </a:t>
            </a:r>
            <a:r>
              <a:rPr lang="es-CO" b="1" dirty="0">
                <a:solidFill>
                  <a:srgbClr val="0070C0"/>
                </a:solidFill>
              </a:rPr>
              <a:t>santidad del domingo. </a:t>
            </a:r>
            <a:endParaRPr lang="es-CO" b="1" dirty="0" smtClean="0">
              <a:solidFill>
                <a:srgbClr val="0070C0"/>
              </a:solidFill>
            </a:endParaRPr>
          </a:p>
          <a:p>
            <a:pPr marL="0" indent="0" algn="ctr">
              <a:buNone/>
            </a:pPr>
            <a:r>
              <a:rPr lang="es-CO" b="1" dirty="0" smtClean="0">
                <a:solidFill>
                  <a:srgbClr val="0070C0"/>
                </a:solidFill>
              </a:rPr>
              <a:t>La </a:t>
            </a:r>
            <a:r>
              <a:rPr lang="es-CO" b="1" dirty="0">
                <a:solidFill>
                  <a:srgbClr val="0070C0"/>
                </a:solidFill>
              </a:rPr>
              <a:t>inmortalidad de alma. </a:t>
            </a:r>
            <a:endParaRPr lang="es-CO" b="1" dirty="0" smtClean="0">
              <a:solidFill>
                <a:srgbClr val="0070C0"/>
              </a:solidFill>
            </a:endParaRPr>
          </a:p>
          <a:p>
            <a:pPr marL="0" indent="0" algn="ctr">
              <a:buNone/>
            </a:pPr>
            <a:r>
              <a:rPr lang="es-CO" b="1" dirty="0" smtClean="0">
                <a:solidFill>
                  <a:srgbClr val="0070C0"/>
                </a:solidFill>
              </a:rPr>
              <a:t>Señales </a:t>
            </a:r>
            <a:r>
              <a:rPr lang="es-CO" b="1" dirty="0">
                <a:solidFill>
                  <a:srgbClr val="0070C0"/>
                </a:solidFill>
              </a:rPr>
              <a:t>milagrosas.</a:t>
            </a:r>
          </a:p>
          <a:p>
            <a:endParaRPr lang="es-CO" dirty="0"/>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4100" y="-8182"/>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823525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anim calcmode="lin" valueType="num">
                                      <p:cBhvr>
                                        <p:cTn id="1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4" end="4"/>
                                            </p:txEl>
                                          </p:spTgt>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anim calcmode="lin" valueType="num">
                                      <p:cBhvr>
                                        <p:cTn id="2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5" end="5"/>
                                            </p:txEl>
                                          </p:spTgt>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2000"/>
                                        <p:tgtEl>
                                          <p:spTgt spid="3">
                                            <p:txEl>
                                              <p:pRg st="6" end="6"/>
                                            </p:txEl>
                                          </p:spTgt>
                                        </p:tgtEl>
                                      </p:cBhvr>
                                    </p:animEffect>
                                    <p:anim calcmode="lin" valueType="num">
                                      <p:cBhvr>
                                        <p:cTn id="28"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29" dur="2000" fill="hold"/>
                                        <p:tgtEl>
                                          <p:spTgt spid="3">
                                            <p:txEl>
                                              <p:pRg st="6" end="6"/>
                                            </p:txEl>
                                          </p:spTgt>
                                        </p:tgtEl>
                                        <p:attrNameLst>
                                          <p:attrName>ppt_h</p:attrName>
                                        </p:attrNameLst>
                                      </p:cBhvr>
                                      <p:tavLst>
                                        <p:tav tm="0">
                                          <p:val>
                                            <p:strVal val="#ppt_h"/>
                                          </p:val>
                                        </p:tav>
                                        <p:tav tm="100000">
                                          <p:val>
                                            <p:strVal val="#ppt_h"/>
                                          </p:val>
                                        </p:tav>
                                      </p:tavLst>
                                    </p:anim>
                                  </p:childTnLst>
                                </p:cTn>
                              </p:par>
                              <p:par>
                                <p:cTn id="30" presetID="45"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2000"/>
                                        <p:tgtEl>
                                          <p:spTgt spid="3">
                                            <p:txEl>
                                              <p:pRg st="7" end="7"/>
                                            </p:txEl>
                                          </p:spTgt>
                                        </p:tgtEl>
                                      </p:cBhvr>
                                    </p:animEffect>
                                    <p:anim calcmode="lin" valueType="num">
                                      <p:cBhvr>
                                        <p:cTn id="3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34" dur="2000" fill="hold"/>
                                        <p:tgtEl>
                                          <p:spTgt spid="3">
                                            <p:txEl>
                                              <p:pRg st="7" end="7"/>
                                            </p:txEl>
                                          </p:spTgt>
                                        </p:tgtEl>
                                        <p:attrNameLst>
                                          <p:attrName>ppt_h</p:attrName>
                                        </p:attrNameLst>
                                      </p:cBhvr>
                                      <p:tavLst>
                                        <p:tav tm="0">
                                          <p:val>
                                            <p:strVal val="#ppt_h"/>
                                          </p:val>
                                        </p:tav>
                                        <p:tav tm="100000">
                                          <p:val>
                                            <p:strVal val="#ppt_h"/>
                                          </p:val>
                                        </p:tav>
                                      </p:tavLst>
                                    </p:anim>
                                  </p:childTnLst>
                                </p:cTn>
                              </p:par>
                              <p:par>
                                <p:cTn id="35" presetID="45" presetClass="entr" presetSubtype="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2000"/>
                                        <p:tgtEl>
                                          <p:spTgt spid="3">
                                            <p:txEl>
                                              <p:pRg st="8" end="8"/>
                                            </p:txEl>
                                          </p:spTgt>
                                        </p:tgtEl>
                                      </p:cBhvr>
                                    </p:animEffect>
                                    <p:anim calcmode="lin" valueType="num">
                                      <p:cBhvr>
                                        <p:cTn id="38"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39"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a:normAutofit fontScale="90000"/>
          </a:bodyPr>
          <a:lstStyle/>
          <a:p>
            <a:r>
              <a:rPr lang="es-CO" b="1" dirty="0" smtClean="0"/>
              <a:t>La Pregunta es: </a:t>
            </a:r>
            <a:br>
              <a:rPr lang="es-CO" b="1" dirty="0" smtClean="0"/>
            </a:br>
            <a:r>
              <a:rPr lang="es-CO" b="1" dirty="0" smtClean="0"/>
              <a:t>¿QUÉ </a:t>
            </a:r>
            <a:r>
              <a:rPr lang="es-CO" b="1" dirty="0"/>
              <a:t>DEBEMOS HACER?</a:t>
            </a:r>
          </a:p>
        </p:txBody>
      </p:sp>
      <p:sp>
        <p:nvSpPr>
          <p:cNvPr id="3" name="2 Marcador de contenido"/>
          <p:cNvSpPr>
            <a:spLocks noGrp="1"/>
          </p:cNvSpPr>
          <p:nvPr>
            <p:ph idx="1"/>
          </p:nvPr>
        </p:nvSpPr>
        <p:spPr>
          <a:xfrm>
            <a:off x="457200" y="1600200"/>
            <a:ext cx="8229600" cy="5069160"/>
          </a:xfrm>
          <a:solidFill>
            <a:schemeClr val="accent6">
              <a:lumMod val="60000"/>
              <a:lumOff val="40000"/>
            </a:schemeClr>
          </a:solidFill>
        </p:spPr>
        <p:txBody>
          <a:bodyPr>
            <a:normAutofit fontScale="92500" lnSpcReduction="20000"/>
          </a:bodyPr>
          <a:lstStyle/>
          <a:p>
            <a:pPr marL="0" indent="0" algn="ctr">
              <a:buNone/>
            </a:pPr>
            <a:r>
              <a:rPr lang="es-CO" dirty="0" smtClean="0"/>
              <a:t>“No </a:t>
            </a:r>
            <a:r>
              <a:rPr lang="es-CO" dirty="0"/>
              <a:t>está lejos el tiempo cuando, como los primeros discípulos, seamos forzados a buscar refugio en los lugares desolados y solitarios. </a:t>
            </a:r>
            <a:endParaRPr lang="es-CO" dirty="0" smtClean="0"/>
          </a:p>
          <a:p>
            <a:pPr marL="0" indent="0" algn="ctr">
              <a:buNone/>
            </a:pPr>
            <a:r>
              <a:rPr lang="es-CO" b="1" dirty="0" smtClean="0">
                <a:solidFill>
                  <a:srgbClr val="0070C0"/>
                </a:solidFill>
              </a:rPr>
              <a:t>Así </a:t>
            </a:r>
            <a:r>
              <a:rPr lang="es-CO" b="1" dirty="0">
                <a:solidFill>
                  <a:srgbClr val="0070C0"/>
                </a:solidFill>
              </a:rPr>
              <a:t>como el sitio de Jerusalén por los ejércitos romanos fue una señal para que los cristianos de Judea huyeran, así, cuando el gobierno de nuestra nación (Estados Unidos) promulgue el decreto que imponga el día de descanso papal, será para nosotros una amonestación. </a:t>
            </a:r>
            <a:endParaRPr lang="es-CO" b="1" dirty="0" smtClean="0">
              <a:solidFill>
                <a:srgbClr val="0070C0"/>
              </a:solidFill>
            </a:endParaRPr>
          </a:p>
          <a:p>
            <a:pPr marL="0" indent="0" algn="ctr">
              <a:buNone/>
            </a:pPr>
            <a:r>
              <a:rPr lang="es-CO" dirty="0" smtClean="0"/>
              <a:t>Entonces </a:t>
            </a:r>
            <a:r>
              <a:rPr lang="es-CO" dirty="0"/>
              <a:t>será tiempo de abandonar las grandes ciudades y prepararnos para abandonar las menores en busca de hogares retraídos en lugares apartados entre las montañas”.</a:t>
            </a:r>
          </a:p>
          <a:p>
            <a:endParaRPr lang="es-CO" dirty="0"/>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410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787206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760640"/>
          </a:xfrm>
          <a:solidFill>
            <a:schemeClr val="accent6">
              <a:lumMod val="60000"/>
              <a:lumOff val="40000"/>
            </a:schemeClr>
          </a:solidFill>
        </p:spPr>
        <p:txBody>
          <a:bodyPr>
            <a:normAutofit fontScale="92500" lnSpcReduction="20000"/>
          </a:bodyPr>
          <a:lstStyle/>
          <a:p>
            <a:pPr marL="0" indent="0" algn="ctr">
              <a:buNone/>
            </a:pPr>
            <a:r>
              <a:rPr lang="es-CO" dirty="0" smtClean="0"/>
              <a:t>“Que </a:t>
            </a:r>
            <a:r>
              <a:rPr lang="es-CO" dirty="0"/>
              <a:t>no calle el pueblo que guarda los mandamientos de Dios en este tiempo, como si aceptáramos la situación. </a:t>
            </a:r>
            <a:endParaRPr lang="es-CO" dirty="0" smtClean="0"/>
          </a:p>
          <a:p>
            <a:pPr marL="0" indent="0" algn="ctr">
              <a:buNone/>
            </a:pPr>
            <a:endParaRPr lang="es-CO" dirty="0" smtClean="0"/>
          </a:p>
          <a:p>
            <a:pPr marL="0" indent="0" algn="ctr">
              <a:buNone/>
            </a:pPr>
            <a:r>
              <a:rPr lang="es-CO" b="1" dirty="0" smtClean="0">
                <a:solidFill>
                  <a:srgbClr val="0070C0"/>
                </a:solidFill>
              </a:rPr>
              <a:t>La </a:t>
            </a:r>
            <a:r>
              <a:rPr lang="es-CO" b="1" dirty="0">
                <a:solidFill>
                  <a:srgbClr val="0070C0"/>
                </a:solidFill>
              </a:rPr>
              <a:t>perspectiva que está delante de nosotros es la de librar una guerra continua, a riesgo de prisión, pérdida de la propiedad o la vida misma, para defender la ley de Dios, que está siendo invalidada por las leyes de los hombres. </a:t>
            </a:r>
            <a:endParaRPr lang="es-CO" b="1" dirty="0" smtClean="0">
              <a:solidFill>
                <a:srgbClr val="0070C0"/>
              </a:solidFill>
            </a:endParaRPr>
          </a:p>
          <a:p>
            <a:pPr marL="0" indent="0" algn="ctr">
              <a:buNone/>
            </a:pPr>
            <a:endParaRPr lang="es-CO" dirty="0" smtClean="0"/>
          </a:p>
          <a:p>
            <a:pPr marL="0" indent="0" algn="ctr">
              <a:buNone/>
            </a:pPr>
            <a:r>
              <a:rPr lang="es-CO" dirty="0" smtClean="0"/>
              <a:t>Este </a:t>
            </a:r>
            <a:r>
              <a:rPr lang="es-CO" dirty="0"/>
              <a:t>texto bíblico </a:t>
            </a:r>
            <a:r>
              <a:rPr lang="es-CO" dirty="0" smtClean="0"/>
              <a:t>que se </a:t>
            </a:r>
            <a:r>
              <a:rPr lang="es-CO" dirty="0"/>
              <a:t>nos </a:t>
            </a:r>
            <a:r>
              <a:rPr lang="es-CO" dirty="0" smtClean="0"/>
              <a:t>citará es: </a:t>
            </a:r>
            <a:r>
              <a:rPr lang="es-CO" dirty="0"/>
              <a:t>“</a:t>
            </a:r>
            <a:r>
              <a:rPr lang="es-CO" b="1" dirty="0">
                <a:solidFill>
                  <a:srgbClr val="0070C0"/>
                </a:solidFill>
              </a:rPr>
              <a:t>Sométase toda persona a las autoridades superiores… Y las que hay, por Dios han sido establecidas</a:t>
            </a:r>
            <a:r>
              <a:rPr lang="es-CO" dirty="0"/>
              <a:t>”.  </a:t>
            </a:r>
          </a:p>
          <a:p>
            <a:endParaRPr lang="es-CO" dirty="0"/>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813"/>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4100" y="-23814"/>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274838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6">
              <a:lumMod val="60000"/>
              <a:lumOff val="40000"/>
            </a:schemeClr>
          </a:solidFill>
        </p:spPr>
        <p:txBody>
          <a:bodyPr>
            <a:normAutofit fontScale="92500" lnSpcReduction="20000"/>
          </a:bodyPr>
          <a:lstStyle/>
          <a:p>
            <a:pPr marL="0" indent="0" algn="ctr">
              <a:buNone/>
            </a:pPr>
            <a:r>
              <a:rPr lang="es-CO" dirty="0" smtClean="0"/>
              <a:t>EGW dice: “También </a:t>
            </a:r>
            <a:r>
              <a:rPr lang="es-CO" dirty="0"/>
              <a:t>vi como un mar de vidrio mezclado con fuego, y a los que habían alcanzado la victoria sobre la bestia y su imagen, sobre su marca y el número de su nombre, de pie sobre el mar de vidrio, con las arpas de Dios. Y cantan el cántico de Moisés, siervo de Dios, y el cántico del Cordero </a:t>
            </a:r>
            <a:r>
              <a:rPr lang="es-CO" u="sng" dirty="0"/>
              <a:t>(</a:t>
            </a:r>
            <a:r>
              <a:rPr lang="es-CO" u="sng" dirty="0" smtClean="0"/>
              <a:t>Apoc. </a:t>
            </a:r>
            <a:r>
              <a:rPr lang="es-CO" u="sng" dirty="0"/>
              <a:t>15: 2, 3)</a:t>
            </a:r>
            <a:r>
              <a:rPr lang="es-CO" dirty="0"/>
              <a:t>. ¡Aquí viene, salid a recibirle</a:t>
            </a:r>
            <a:r>
              <a:rPr lang="es-CO" dirty="0" smtClean="0"/>
              <a:t>!</a:t>
            </a:r>
          </a:p>
          <a:p>
            <a:pPr marL="0" indent="0" algn="ctr">
              <a:buNone/>
            </a:pPr>
            <a:endParaRPr lang="es-CO" dirty="0"/>
          </a:p>
          <a:p>
            <a:pPr marL="0" indent="0" algn="ctr">
              <a:buNone/>
            </a:pPr>
            <a:r>
              <a:rPr lang="es-CO" sz="3300" b="1" dirty="0" smtClean="0"/>
              <a:t>¡Aquí </a:t>
            </a:r>
            <a:r>
              <a:rPr lang="es-CO" sz="3300" b="1" dirty="0"/>
              <a:t>viene, salid a recibirle</a:t>
            </a:r>
            <a:r>
              <a:rPr lang="es-CO" sz="3300" b="1" dirty="0" smtClean="0"/>
              <a:t>!</a:t>
            </a:r>
          </a:p>
          <a:p>
            <a:pPr marL="0" indent="0" algn="ctr">
              <a:buNone/>
            </a:pPr>
            <a:r>
              <a:rPr lang="es-CO" dirty="0" smtClean="0"/>
              <a:t> “Y </a:t>
            </a:r>
            <a:r>
              <a:rPr lang="es-CO" dirty="0"/>
              <a:t>la bestia fue apresada, y con ella el falso profeta que había hecho las señales ante ella. Con esas señales había engañado a los que recibieron la marca de la bestia y adoraron su imagen. Los dos fueron lanzados vivos en el lago de fuego que arde con azufre”. </a:t>
            </a:r>
            <a:r>
              <a:rPr lang="es-CO" u="sng" dirty="0" smtClean="0"/>
              <a:t>Apoc. 19:20.</a:t>
            </a:r>
            <a:endParaRPr lang="es-CO" u="sng" dirty="0"/>
          </a:p>
          <a:p>
            <a:endParaRPr lang="es-CO" dirty="0"/>
          </a:p>
        </p:txBody>
      </p:sp>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4100" y="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790140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98178"/>
          </a:xfrm>
          <a:solidFill>
            <a:schemeClr val="bg2">
              <a:lumMod val="90000"/>
            </a:schemeClr>
          </a:solidFill>
          <a:effectLst>
            <a:glow rad="228600">
              <a:schemeClr val="accent1">
                <a:satMod val="175000"/>
                <a:alpha val="40000"/>
              </a:schemeClr>
            </a:glow>
          </a:effectLst>
          <a:scene3d>
            <a:camera prst="orthographicFront"/>
            <a:lightRig rig="threePt" dir="t"/>
          </a:scene3d>
          <a:sp3d>
            <a:bevelT prst="relaxedInset"/>
          </a:sp3d>
        </p:spPr>
        <p:txBody>
          <a:bodyPr>
            <a:noAutofit/>
          </a:bodyPr>
          <a:lstStyle/>
          <a:p>
            <a:r>
              <a:rPr lang="es-CO" sz="3200" b="1" dirty="0" smtClean="0"/>
              <a:t>¿Qué destino glorioso aguarda a</a:t>
            </a:r>
            <a:br>
              <a:rPr lang="es-CO" sz="3200" b="1" dirty="0" smtClean="0"/>
            </a:br>
            <a:r>
              <a:rPr lang="es-CO" sz="3200" b="1" dirty="0" smtClean="0"/>
              <a:t>los hijos de Dios?</a:t>
            </a:r>
            <a:br>
              <a:rPr lang="es-CO" sz="3200" b="1" dirty="0" smtClean="0"/>
            </a:br>
            <a:r>
              <a:rPr lang="es-CO" sz="3200" b="1" dirty="0" smtClean="0"/>
              <a:t> ¿Qué destino aguarda a los infieles? </a:t>
            </a:r>
            <a:endParaRPr lang="es-CO" sz="3200" b="1" dirty="0"/>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132857"/>
            <a:ext cx="3888432"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2132856"/>
            <a:ext cx="3672408" cy="3312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9900" y="5661248"/>
            <a:ext cx="8206556" cy="954107"/>
          </a:xfrm>
          <a:prstGeom prst="rect">
            <a:avLst/>
          </a:prstGeom>
          <a:solidFill>
            <a:schemeClr val="bg2">
              <a:lumMod val="90000"/>
            </a:schemeClr>
          </a:solidFill>
          <a:effectLst>
            <a:glow rad="228600">
              <a:schemeClr val="accent1">
                <a:satMod val="175000"/>
                <a:alpha val="40000"/>
              </a:schemeClr>
            </a:glow>
          </a:effectLst>
          <a:scene3d>
            <a:camera prst="orthographicFront"/>
            <a:lightRig rig="threePt" dir="t"/>
          </a:scene3d>
          <a:sp3d>
            <a:bevelT prst="relaxedInset"/>
          </a:sp3d>
        </p:spPr>
        <p:txBody>
          <a:bodyPr wrap="square">
            <a:spAutoFit/>
          </a:bodyPr>
          <a:lstStyle/>
          <a:p>
            <a:pPr algn="ctr"/>
            <a:r>
              <a:rPr lang="es-CO" sz="2800" dirty="0"/>
              <a:t>El futuro está en tus manos, «escoge, pues, la vida, para que vivas tú y tu simiente». </a:t>
            </a:r>
            <a:r>
              <a:rPr lang="es-CO" sz="2800" u="sng" dirty="0"/>
              <a:t>(Deut.30:19)</a:t>
            </a:r>
            <a:r>
              <a:rPr lang="es-CO" sz="2800" dirty="0"/>
              <a:t>.</a:t>
            </a:r>
          </a:p>
        </p:txBody>
      </p:sp>
      <p:pic>
        <p:nvPicPr>
          <p:cNvPr id="2560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240"/>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60452" y="-23813"/>
            <a:ext cx="469900"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135435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401</TotalTime>
  <Words>2396</Words>
  <Application>Microsoft Office PowerPoint</Application>
  <PresentationFormat>Presentación en pantalla (4:3)</PresentationFormat>
  <Paragraphs>116</Paragraphs>
  <Slides>26</Slides>
  <Notes>0</Notes>
  <HiddenSlides>0</HiddenSlides>
  <MMClips>0</MMClips>
  <ScaleCrop>false</ScaleCrop>
  <HeadingPairs>
    <vt:vector size="4" baseType="variant">
      <vt:variant>
        <vt:lpstr>Tema</vt:lpstr>
      </vt:variant>
      <vt:variant>
        <vt:i4>1</vt:i4>
      </vt:variant>
      <vt:variant>
        <vt:lpstr>Títulos de diapositiva</vt:lpstr>
      </vt:variant>
      <vt:variant>
        <vt:i4>26</vt:i4>
      </vt:variant>
    </vt:vector>
  </HeadingPairs>
  <TitlesOfParts>
    <vt:vector size="27" baseType="lpstr">
      <vt:lpstr>Tema de Office</vt:lpstr>
      <vt:lpstr>LA CERCANÍA DE LA LEY DOMINICAL</vt:lpstr>
      <vt:lpstr>Introducción:</vt:lpstr>
      <vt:lpstr>LA CERCANÍA DE LA LEY DOMINICAL</vt:lpstr>
      <vt:lpstr>EL CUARTO MANDAMIENTO ES EL CORAZÓN DE LA SANTA LEY DE DIOS </vt:lpstr>
      <vt:lpstr>LA IMPORTANCIA DEL SÁBADO </vt:lpstr>
      <vt:lpstr>EL ARCA DEL PACTO EN EL CIELO CONTIENE LA LEY DE DIOS ORIGINAL</vt:lpstr>
      <vt:lpstr>Presentación de PowerPoint</vt:lpstr>
      <vt:lpstr>Presentación de PowerPoint</vt:lpstr>
      <vt:lpstr>Presentación de PowerPoint</vt:lpstr>
      <vt:lpstr>Presentación de PowerPoint</vt:lpstr>
      <vt:lpstr>Presentación de PowerPoint</vt:lpstr>
      <vt:lpstr>¿QUÉ REPRESENTAN LA BESTIA, LA IMAGEN Y LA MARCA?</vt:lpstr>
      <vt:lpstr>¿EN QUÉ CONSISTE QUE ESTADOS UNIDOS FORME IMAGEN A LA BESTIA?</vt:lpstr>
      <vt:lpstr>¿EN QUÉ CONSISTE QUE ESTADOS UNIDOS FORME IMAGEN A LA BESTIA?</vt:lpstr>
      <vt:lpstr>ROMA EN SUS DOS faces</vt:lpstr>
      <vt:lpstr>Presentación de PowerPoint</vt:lpstr>
      <vt:lpstr>CARTA APOSTÓLICA DIES DOMINI </vt:lpstr>
      <vt:lpstr>CERCANÍA DE LA LEY DOMINICAL</vt:lpstr>
      <vt:lpstr>¿Qué dice Elena G. de White?</vt:lpstr>
      <vt:lpstr>Presentación de PowerPoint</vt:lpstr>
      <vt:lpstr>CONDICIONES PARA QUE SE DECRETE UNA LEY DOMINICAL EFECTIVA</vt:lpstr>
      <vt:lpstr>LA BESTIA CUYA HERIDA FUE SANADA APOCALIPSIS 13 </vt:lpstr>
      <vt:lpstr>La Pregunta es:  ¿QUÉ DEBEMOS HACER?</vt:lpstr>
      <vt:lpstr>Presentación de PowerPoint</vt:lpstr>
      <vt:lpstr>Presentación de PowerPoint</vt:lpstr>
      <vt:lpstr>¿Qué destino glorioso aguarda a los hijos de Dios?  ¿Qué destino aguarda a los infieles?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CERCANÍA DE LA LEY DOMINICAL</dc:title>
  <dc:creator>FAMILIA FIERRO CH</dc:creator>
  <cp:lastModifiedBy>HUMBERTO</cp:lastModifiedBy>
  <cp:revision>85</cp:revision>
  <dcterms:created xsi:type="dcterms:W3CDTF">2013-05-30T12:37:27Z</dcterms:created>
  <dcterms:modified xsi:type="dcterms:W3CDTF">2015-11-10T10:57:05Z</dcterms:modified>
</cp:coreProperties>
</file>